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6" r:id="rId11"/>
    <p:sldId id="265" r:id="rId12"/>
    <p:sldId id="276" r:id="rId13"/>
    <p:sldId id="268" r:id="rId14"/>
    <p:sldId id="275" r:id="rId15"/>
    <p:sldId id="271" r:id="rId16"/>
    <p:sldId id="272" r:id="rId17"/>
    <p:sldId id="273" r:id="rId18"/>
    <p:sldId id="269" r:id="rId19"/>
    <p:sldId id="270" r:id="rId20"/>
    <p:sldId id="277" r:id="rId21"/>
  </p:sldIdLst>
  <p:sldSz cx="14630400" cy="8229600"/>
  <p:notesSz cx="8229600" cy="14630400"/>
  <p:embeddedFontLst>
    <p:embeddedFont>
      <p:font typeface="Cambria Math" panose="02040503050406030204" pitchFamily="18" charset="0"/>
      <p:regular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189"/>
    <a:srgbClr val="6FA3FF"/>
    <a:srgbClr val="CDDFFF"/>
    <a:srgbClr val="6BB5D4"/>
    <a:srgbClr val="C593DB"/>
    <a:srgbClr val="101620"/>
    <a:srgbClr val="00194D"/>
    <a:srgbClr val="FF9F9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13B30-63D5-4448-9CE7-1F863DDC36F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73775D-9793-425E-855D-DC391F461E34}">
      <dgm:prSet phldrT="[Testo]"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 err="1"/>
            <a:t>Documentation</a:t>
          </a:r>
          <a:r>
            <a:rPr lang="it-IT" b="1" dirty="0"/>
            <a:t> Analysis</a:t>
          </a:r>
        </a:p>
      </dgm:t>
    </dgm:pt>
    <dgm:pt modelId="{2E9E5E10-EA7C-4056-A2E9-91CECD9A2960}" type="parTrans" cxnId="{163BB36D-005D-4A85-8297-D438FE8C2BFC}">
      <dgm:prSet/>
      <dgm:spPr/>
      <dgm:t>
        <a:bodyPr/>
        <a:lstStyle/>
        <a:p>
          <a:endParaRPr lang="it-IT"/>
        </a:p>
      </dgm:t>
    </dgm:pt>
    <dgm:pt modelId="{D0265E8D-70DA-4A38-8C1F-8130521BDB8D}" type="sibTrans" cxnId="{163BB36D-005D-4A85-8297-D438FE8C2BFC}">
      <dgm:prSet/>
      <dgm:spPr/>
      <dgm:t>
        <a:bodyPr/>
        <a:lstStyle/>
        <a:p>
          <a:endParaRPr lang="it-IT"/>
        </a:p>
      </dgm:t>
    </dgm:pt>
    <dgm:pt modelId="{225F1E14-E730-44D7-BD4D-05B239CD472C}">
      <dgm:prSet phldrT="[Testo]"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/>
            <a:t>Bare-Metal </a:t>
          </a:r>
          <a:r>
            <a:rPr lang="it-IT" b="1" dirty="0" err="1"/>
            <a:t>Attempt</a:t>
          </a:r>
          <a:endParaRPr lang="it-IT" b="1" dirty="0"/>
        </a:p>
      </dgm:t>
    </dgm:pt>
    <dgm:pt modelId="{C1F9A543-6236-4A2A-92B4-1A19145B9E8C}" type="parTrans" cxnId="{A2D21AE5-114F-4430-8F70-54F5ACEBA066}">
      <dgm:prSet/>
      <dgm:spPr/>
      <dgm:t>
        <a:bodyPr/>
        <a:lstStyle/>
        <a:p>
          <a:endParaRPr lang="it-IT"/>
        </a:p>
      </dgm:t>
    </dgm:pt>
    <dgm:pt modelId="{AFEEC8A6-49DF-4FA4-8FEF-D6F22D098D0A}" type="sibTrans" cxnId="{A2D21AE5-114F-4430-8F70-54F5ACEBA066}">
      <dgm:prSet/>
      <dgm:spPr/>
      <dgm:t>
        <a:bodyPr/>
        <a:lstStyle/>
        <a:p>
          <a:endParaRPr lang="it-IT"/>
        </a:p>
      </dgm:t>
    </dgm:pt>
    <dgm:pt modelId="{6DC0594E-77CD-4BED-84F0-D57C067D8299}">
      <dgm:prSet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/>
            <a:t>Linux with </a:t>
          </a:r>
          <a:r>
            <a:rPr lang="it-IT" b="1" dirty="0" err="1"/>
            <a:t>Remoteproc</a:t>
          </a:r>
          <a:r>
            <a:rPr lang="it-IT" b="1" dirty="0"/>
            <a:t> Framework</a:t>
          </a:r>
        </a:p>
      </dgm:t>
    </dgm:pt>
    <dgm:pt modelId="{4FE557D2-3F1A-464A-9232-B49BD3254CE5}" type="parTrans" cxnId="{AC2D737F-9C35-4174-B6A2-9E1748CB0FB7}">
      <dgm:prSet/>
      <dgm:spPr/>
      <dgm:t>
        <a:bodyPr/>
        <a:lstStyle/>
        <a:p>
          <a:endParaRPr lang="it-IT"/>
        </a:p>
      </dgm:t>
    </dgm:pt>
    <dgm:pt modelId="{74E1CA08-530D-40FE-BF12-4864D8266989}" type="sibTrans" cxnId="{AC2D737F-9C35-4174-B6A2-9E1748CB0FB7}">
      <dgm:prSet/>
      <dgm:spPr/>
      <dgm:t>
        <a:bodyPr/>
        <a:lstStyle/>
        <a:p>
          <a:endParaRPr lang="it-IT"/>
        </a:p>
      </dgm:t>
    </dgm:pt>
    <dgm:pt modelId="{17014C59-4845-4D94-A77D-AC58ECFE1145}">
      <dgm:prSet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 err="1"/>
            <a:t>Userspace</a:t>
          </a:r>
          <a:r>
            <a:rPr lang="it-IT" b="1" dirty="0"/>
            <a:t> Testing via /</a:t>
          </a:r>
          <a:r>
            <a:rPr lang="it-IT" b="1" dirty="0" err="1"/>
            <a:t>dev</a:t>
          </a:r>
          <a:r>
            <a:rPr lang="it-IT" b="1" dirty="0"/>
            <a:t>/</a:t>
          </a:r>
          <a:r>
            <a:rPr lang="it-IT" b="1" dirty="0" err="1"/>
            <a:t>mem</a:t>
          </a:r>
          <a:endParaRPr lang="it-IT" b="1" dirty="0"/>
        </a:p>
      </dgm:t>
    </dgm:pt>
    <dgm:pt modelId="{32F278B0-8D7C-4A54-8E06-FFDF3020C083}" type="parTrans" cxnId="{EF347D2D-6B22-4E25-A172-3C61A59A274F}">
      <dgm:prSet/>
      <dgm:spPr/>
      <dgm:t>
        <a:bodyPr/>
        <a:lstStyle/>
        <a:p>
          <a:endParaRPr lang="it-IT"/>
        </a:p>
      </dgm:t>
    </dgm:pt>
    <dgm:pt modelId="{0E32742F-F8E9-4EC0-BCDF-FA781662FBAC}" type="sibTrans" cxnId="{EF347D2D-6B22-4E25-A172-3C61A59A274F}">
      <dgm:prSet/>
      <dgm:spPr/>
      <dgm:t>
        <a:bodyPr/>
        <a:lstStyle/>
        <a:p>
          <a:endParaRPr lang="it-IT"/>
        </a:p>
      </dgm:t>
    </dgm:pt>
    <dgm:pt modelId="{733B4B6D-FAD0-401C-B514-877A3FBFAEB0}">
      <dgm:prSet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/>
            <a:t>Kernel </a:t>
          </a:r>
          <a:r>
            <a:rPr lang="it-IT" b="1"/>
            <a:t>Module Development</a:t>
          </a:r>
          <a:endParaRPr lang="it-IT" b="1" dirty="0"/>
        </a:p>
      </dgm:t>
    </dgm:pt>
    <dgm:pt modelId="{107678EC-AE7C-4AD6-9685-1062C6C29613}" type="parTrans" cxnId="{745132F8-16AB-437E-ADDE-02F4B0DA2FD6}">
      <dgm:prSet/>
      <dgm:spPr/>
      <dgm:t>
        <a:bodyPr/>
        <a:lstStyle/>
        <a:p>
          <a:endParaRPr lang="it-IT"/>
        </a:p>
      </dgm:t>
    </dgm:pt>
    <dgm:pt modelId="{C1E38261-BF81-49FD-B5C7-EC754BF38902}" type="sibTrans" cxnId="{745132F8-16AB-437E-ADDE-02F4B0DA2FD6}">
      <dgm:prSet/>
      <dgm:spPr/>
      <dgm:t>
        <a:bodyPr/>
        <a:lstStyle/>
        <a:p>
          <a:endParaRPr lang="it-IT"/>
        </a:p>
      </dgm:t>
    </dgm:pt>
    <dgm:pt modelId="{15DD59F5-332E-443E-B20C-748513069070}">
      <dgm:prSet/>
      <dgm:spPr>
        <a:solidFill>
          <a:srgbClr val="6FA3FF"/>
        </a:solidFill>
        <a:ln>
          <a:noFill/>
        </a:ln>
      </dgm:spPr>
      <dgm:t>
        <a:bodyPr anchor="t"/>
        <a:lstStyle/>
        <a:p>
          <a:r>
            <a:rPr lang="it-IT" b="1" dirty="0"/>
            <a:t>Performance </a:t>
          </a:r>
          <a:r>
            <a:rPr lang="it-IT" b="1" dirty="0" err="1"/>
            <a:t>Characterization</a:t>
          </a:r>
          <a:endParaRPr lang="it-IT" b="1" dirty="0"/>
        </a:p>
      </dgm:t>
    </dgm:pt>
    <dgm:pt modelId="{1B7B5B1F-812E-4979-8CC1-8952D02B59EE}" type="parTrans" cxnId="{B6E8D927-A41C-43EA-90B5-394079CA6ED7}">
      <dgm:prSet/>
      <dgm:spPr/>
      <dgm:t>
        <a:bodyPr/>
        <a:lstStyle/>
        <a:p>
          <a:endParaRPr lang="it-IT"/>
        </a:p>
      </dgm:t>
    </dgm:pt>
    <dgm:pt modelId="{3ED6A57A-6F63-4676-89AA-05F32CF1C3BE}" type="sibTrans" cxnId="{B6E8D927-A41C-43EA-90B5-394079CA6ED7}">
      <dgm:prSet/>
      <dgm:spPr/>
      <dgm:t>
        <a:bodyPr/>
        <a:lstStyle/>
        <a:p>
          <a:endParaRPr lang="it-IT"/>
        </a:p>
      </dgm:t>
    </dgm:pt>
    <dgm:pt modelId="{82B84088-5E92-42AA-9977-FD6339CEFDB5}" type="pres">
      <dgm:prSet presAssocID="{D2013B30-63D5-4448-9CE7-1F863DDC36F1}" presName="CompostProcess" presStyleCnt="0">
        <dgm:presLayoutVars>
          <dgm:dir/>
          <dgm:resizeHandles val="exact"/>
        </dgm:presLayoutVars>
      </dgm:prSet>
      <dgm:spPr/>
    </dgm:pt>
    <dgm:pt modelId="{B05C0775-A2F2-4712-AA5B-0DA0A043BD61}" type="pres">
      <dgm:prSet presAssocID="{D2013B30-63D5-4448-9CE7-1F863DDC36F1}" presName="arrow" presStyleLbl="bgShp" presStyleIdx="0" presStyleCnt="1" custLinFactNeighborX="1491" custLinFactNeighborY="3759"/>
      <dgm:spPr>
        <a:solidFill>
          <a:schemeClr val="bg1"/>
        </a:solidFill>
      </dgm:spPr>
    </dgm:pt>
    <dgm:pt modelId="{1BCEA0FF-3496-40BB-9F03-BCF0A3FECB27}" type="pres">
      <dgm:prSet presAssocID="{D2013B30-63D5-4448-9CE7-1F863DDC36F1}" presName="linearProcess" presStyleCnt="0"/>
      <dgm:spPr/>
    </dgm:pt>
    <dgm:pt modelId="{6979BF5E-C9F8-4117-A551-93BFF4AE4B70}" type="pres">
      <dgm:prSet presAssocID="{0873775D-9793-425E-855D-DC391F461E34}" presName="textNode" presStyleLbl="node1" presStyleIdx="0" presStyleCnt="6">
        <dgm:presLayoutVars>
          <dgm:bulletEnabled val="1"/>
        </dgm:presLayoutVars>
      </dgm:prSet>
      <dgm:spPr/>
    </dgm:pt>
    <dgm:pt modelId="{16721801-90AC-46D5-AF55-725E98090FFD}" type="pres">
      <dgm:prSet presAssocID="{D0265E8D-70DA-4A38-8C1F-8130521BDB8D}" presName="sibTrans" presStyleCnt="0"/>
      <dgm:spPr/>
    </dgm:pt>
    <dgm:pt modelId="{6A861710-0C49-4EF2-8B7B-A41FA564FD78}" type="pres">
      <dgm:prSet presAssocID="{225F1E14-E730-44D7-BD4D-05B239CD472C}" presName="textNode" presStyleLbl="node1" presStyleIdx="1" presStyleCnt="6">
        <dgm:presLayoutVars>
          <dgm:bulletEnabled val="1"/>
        </dgm:presLayoutVars>
      </dgm:prSet>
      <dgm:spPr/>
    </dgm:pt>
    <dgm:pt modelId="{6406731C-9960-4535-A790-9D206CDCDB8F}" type="pres">
      <dgm:prSet presAssocID="{AFEEC8A6-49DF-4FA4-8FEF-D6F22D098D0A}" presName="sibTrans" presStyleCnt="0"/>
      <dgm:spPr/>
    </dgm:pt>
    <dgm:pt modelId="{BC8FE225-F30B-46EF-AB50-9DC394A42E15}" type="pres">
      <dgm:prSet presAssocID="{6DC0594E-77CD-4BED-84F0-D57C067D8299}" presName="textNode" presStyleLbl="node1" presStyleIdx="2" presStyleCnt="6">
        <dgm:presLayoutVars>
          <dgm:bulletEnabled val="1"/>
        </dgm:presLayoutVars>
      </dgm:prSet>
      <dgm:spPr/>
    </dgm:pt>
    <dgm:pt modelId="{B9D63FB5-691E-46CC-8BD0-9C1448F8F2F8}" type="pres">
      <dgm:prSet presAssocID="{74E1CA08-530D-40FE-BF12-4864D8266989}" presName="sibTrans" presStyleCnt="0"/>
      <dgm:spPr/>
    </dgm:pt>
    <dgm:pt modelId="{3BB50EF3-415B-4FAA-8130-26F3DFA04ECA}" type="pres">
      <dgm:prSet presAssocID="{17014C59-4845-4D94-A77D-AC58ECFE1145}" presName="textNode" presStyleLbl="node1" presStyleIdx="3" presStyleCnt="6">
        <dgm:presLayoutVars>
          <dgm:bulletEnabled val="1"/>
        </dgm:presLayoutVars>
      </dgm:prSet>
      <dgm:spPr/>
    </dgm:pt>
    <dgm:pt modelId="{2240191C-A9B2-4E67-AF12-522D44BD81F0}" type="pres">
      <dgm:prSet presAssocID="{0E32742F-F8E9-4EC0-BCDF-FA781662FBAC}" presName="sibTrans" presStyleCnt="0"/>
      <dgm:spPr/>
    </dgm:pt>
    <dgm:pt modelId="{D423E4FF-17CC-40C9-95D6-43B3E71F9DD3}" type="pres">
      <dgm:prSet presAssocID="{733B4B6D-FAD0-401C-B514-877A3FBFAEB0}" presName="textNode" presStyleLbl="node1" presStyleIdx="4" presStyleCnt="6">
        <dgm:presLayoutVars>
          <dgm:bulletEnabled val="1"/>
        </dgm:presLayoutVars>
      </dgm:prSet>
      <dgm:spPr/>
    </dgm:pt>
    <dgm:pt modelId="{19B047BD-7C40-4A51-BF1E-DF168865824B}" type="pres">
      <dgm:prSet presAssocID="{C1E38261-BF81-49FD-B5C7-EC754BF38902}" presName="sibTrans" presStyleCnt="0"/>
      <dgm:spPr/>
    </dgm:pt>
    <dgm:pt modelId="{4BB712FC-680D-4F9B-823A-1E73645294E7}" type="pres">
      <dgm:prSet presAssocID="{15DD59F5-332E-443E-B20C-74851306907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0BDB524-4CA2-464A-AA45-B2C6847BE929}" type="presOf" srcId="{733B4B6D-FAD0-401C-B514-877A3FBFAEB0}" destId="{D423E4FF-17CC-40C9-95D6-43B3E71F9DD3}" srcOrd="0" destOrd="0" presId="urn:microsoft.com/office/officeart/2005/8/layout/hProcess9"/>
    <dgm:cxn modelId="{B6E8D927-A41C-43EA-90B5-394079CA6ED7}" srcId="{D2013B30-63D5-4448-9CE7-1F863DDC36F1}" destId="{15DD59F5-332E-443E-B20C-748513069070}" srcOrd="5" destOrd="0" parTransId="{1B7B5B1F-812E-4979-8CC1-8952D02B59EE}" sibTransId="{3ED6A57A-6F63-4676-89AA-05F32CF1C3BE}"/>
    <dgm:cxn modelId="{EF347D2D-6B22-4E25-A172-3C61A59A274F}" srcId="{D2013B30-63D5-4448-9CE7-1F863DDC36F1}" destId="{17014C59-4845-4D94-A77D-AC58ECFE1145}" srcOrd="3" destOrd="0" parTransId="{32F278B0-8D7C-4A54-8E06-FFDF3020C083}" sibTransId="{0E32742F-F8E9-4EC0-BCDF-FA781662FBAC}"/>
    <dgm:cxn modelId="{4CE2CC3C-CA90-433E-9E00-EE99DB258E22}" type="presOf" srcId="{225F1E14-E730-44D7-BD4D-05B239CD472C}" destId="{6A861710-0C49-4EF2-8B7B-A41FA564FD78}" srcOrd="0" destOrd="0" presId="urn:microsoft.com/office/officeart/2005/8/layout/hProcess9"/>
    <dgm:cxn modelId="{4DA9A25C-193B-47FD-B1A7-7E9BC95B72F6}" type="presOf" srcId="{15DD59F5-332E-443E-B20C-748513069070}" destId="{4BB712FC-680D-4F9B-823A-1E73645294E7}" srcOrd="0" destOrd="0" presId="urn:microsoft.com/office/officeart/2005/8/layout/hProcess9"/>
    <dgm:cxn modelId="{163BB36D-005D-4A85-8297-D438FE8C2BFC}" srcId="{D2013B30-63D5-4448-9CE7-1F863DDC36F1}" destId="{0873775D-9793-425E-855D-DC391F461E34}" srcOrd="0" destOrd="0" parTransId="{2E9E5E10-EA7C-4056-A2E9-91CECD9A2960}" sibTransId="{D0265E8D-70DA-4A38-8C1F-8130521BDB8D}"/>
    <dgm:cxn modelId="{DDD84A55-4126-4951-A2F6-B1F475487E41}" type="presOf" srcId="{6DC0594E-77CD-4BED-84F0-D57C067D8299}" destId="{BC8FE225-F30B-46EF-AB50-9DC394A42E15}" srcOrd="0" destOrd="0" presId="urn:microsoft.com/office/officeart/2005/8/layout/hProcess9"/>
    <dgm:cxn modelId="{AC2D737F-9C35-4174-B6A2-9E1748CB0FB7}" srcId="{D2013B30-63D5-4448-9CE7-1F863DDC36F1}" destId="{6DC0594E-77CD-4BED-84F0-D57C067D8299}" srcOrd="2" destOrd="0" parTransId="{4FE557D2-3F1A-464A-9232-B49BD3254CE5}" sibTransId="{74E1CA08-530D-40FE-BF12-4864D8266989}"/>
    <dgm:cxn modelId="{A362F494-B497-4898-A55E-CB9C723ABA72}" type="presOf" srcId="{0873775D-9793-425E-855D-DC391F461E34}" destId="{6979BF5E-C9F8-4117-A551-93BFF4AE4B70}" srcOrd="0" destOrd="0" presId="urn:microsoft.com/office/officeart/2005/8/layout/hProcess9"/>
    <dgm:cxn modelId="{E5A0EDBA-A43E-4BEB-A01E-A2E801BFF638}" type="presOf" srcId="{D2013B30-63D5-4448-9CE7-1F863DDC36F1}" destId="{82B84088-5E92-42AA-9977-FD6339CEFDB5}" srcOrd="0" destOrd="0" presId="urn:microsoft.com/office/officeart/2005/8/layout/hProcess9"/>
    <dgm:cxn modelId="{9EAF2DCB-97C9-46E7-857D-AD5724ADDD0D}" type="presOf" srcId="{17014C59-4845-4D94-A77D-AC58ECFE1145}" destId="{3BB50EF3-415B-4FAA-8130-26F3DFA04ECA}" srcOrd="0" destOrd="0" presId="urn:microsoft.com/office/officeart/2005/8/layout/hProcess9"/>
    <dgm:cxn modelId="{A2D21AE5-114F-4430-8F70-54F5ACEBA066}" srcId="{D2013B30-63D5-4448-9CE7-1F863DDC36F1}" destId="{225F1E14-E730-44D7-BD4D-05B239CD472C}" srcOrd="1" destOrd="0" parTransId="{C1F9A543-6236-4A2A-92B4-1A19145B9E8C}" sibTransId="{AFEEC8A6-49DF-4FA4-8FEF-D6F22D098D0A}"/>
    <dgm:cxn modelId="{745132F8-16AB-437E-ADDE-02F4B0DA2FD6}" srcId="{D2013B30-63D5-4448-9CE7-1F863DDC36F1}" destId="{733B4B6D-FAD0-401C-B514-877A3FBFAEB0}" srcOrd="4" destOrd="0" parTransId="{107678EC-AE7C-4AD6-9685-1062C6C29613}" sibTransId="{C1E38261-BF81-49FD-B5C7-EC754BF38902}"/>
    <dgm:cxn modelId="{7CC03186-701E-42D4-8F1B-687A8EAD0C06}" type="presParOf" srcId="{82B84088-5E92-42AA-9977-FD6339CEFDB5}" destId="{B05C0775-A2F2-4712-AA5B-0DA0A043BD61}" srcOrd="0" destOrd="0" presId="urn:microsoft.com/office/officeart/2005/8/layout/hProcess9"/>
    <dgm:cxn modelId="{ADCE9ADB-14FE-4E55-9ABF-5C44FBF47062}" type="presParOf" srcId="{82B84088-5E92-42AA-9977-FD6339CEFDB5}" destId="{1BCEA0FF-3496-40BB-9F03-BCF0A3FECB27}" srcOrd="1" destOrd="0" presId="urn:microsoft.com/office/officeart/2005/8/layout/hProcess9"/>
    <dgm:cxn modelId="{5BE7D3C0-FE3C-4029-94E8-2A36876048EA}" type="presParOf" srcId="{1BCEA0FF-3496-40BB-9F03-BCF0A3FECB27}" destId="{6979BF5E-C9F8-4117-A551-93BFF4AE4B70}" srcOrd="0" destOrd="0" presId="urn:microsoft.com/office/officeart/2005/8/layout/hProcess9"/>
    <dgm:cxn modelId="{CDE32E06-FFB8-49BD-BCDD-77A87D1B2261}" type="presParOf" srcId="{1BCEA0FF-3496-40BB-9F03-BCF0A3FECB27}" destId="{16721801-90AC-46D5-AF55-725E98090FFD}" srcOrd="1" destOrd="0" presId="urn:microsoft.com/office/officeart/2005/8/layout/hProcess9"/>
    <dgm:cxn modelId="{8FF0545A-5D13-4CC3-B9AC-29EAAA44014B}" type="presParOf" srcId="{1BCEA0FF-3496-40BB-9F03-BCF0A3FECB27}" destId="{6A861710-0C49-4EF2-8B7B-A41FA564FD78}" srcOrd="2" destOrd="0" presId="urn:microsoft.com/office/officeart/2005/8/layout/hProcess9"/>
    <dgm:cxn modelId="{EA598DE5-254F-4CBA-B018-EC111FD932BB}" type="presParOf" srcId="{1BCEA0FF-3496-40BB-9F03-BCF0A3FECB27}" destId="{6406731C-9960-4535-A790-9D206CDCDB8F}" srcOrd="3" destOrd="0" presId="urn:microsoft.com/office/officeart/2005/8/layout/hProcess9"/>
    <dgm:cxn modelId="{6B089953-1FC2-4749-8496-33E4074446F0}" type="presParOf" srcId="{1BCEA0FF-3496-40BB-9F03-BCF0A3FECB27}" destId="{BC8FE225-F30B-46EF-AB50-9DC394A42E15}" srcOrd="4" destOrd="0" presId="urn:microsoft.com/office/officeart/2005/8/layout/hProcess9"/>
    <dgm:cxn modelId="{3AEB573C-90D6-47AE-AFA8-36542B772578}" type="presParOf" srcId="{1BCEA0FF-3496-40BB-9F03-BCF0A3FECB27}" destId="{B9D63FB5-691E-46CC-8BD0-9C1448F8F2F8}" srcOrd="5" destOrd="0" presId="urn:microsoft.com/office/officeart/2005/8/layout/hProcess9"/>
    <dgm:cxn modelId="{0D903B69-A451-4842-BCC9-CF684BDE9F7C}" type="presParOf" srcId="{1BCEA0FF-3496-40BB-9F03-BCF0A3FECB27}" destId="{3BB50EF3-415B-4FAA-8130-26F3DFA04ECA}" srcOrd="6" destOrd="0" presId="urn:microsoft.com/office/officeart/2005/8/layout/hProcess9"/>
    <dgm:cxn modelId="{4C8BED3F-3EC4-4890-9AB6-3CBEB378F0E1}" type="presParOf" srcId="{1BCEA0FF-3496-40BB-9F03-BCF0A3FECB27}" destId="{2240191C-A9B2-4E67-AF12-522D44BD81F0}" srcOrd="7" destOrd="0" presId="urn:microsoft.com/office/officeart/2005/8/layout/hProcess9"/>
    <dgm:cxn modelId="{FE6FDAD1-ECEF-4622-97CD-A95A9C01D19E}" type="presParOf" srcId="{1BCEA0FF-3496-40BB-9F03-BCF0A3FECB27}" destId="{D423E4FF-17CC-40C9-95D6-43B3E71F9DD3}" srcOrd="8" destOrd="0" presId="urn:microsoft.com/office/officeart/2005/8/layout/hProcess9"/>
    <dgm:cxn modelId="{2DB10D1D-0519-4885-B362-9F8E91F47602}" type="presParOf" srcId="{1BCEA0FF-3496-40BB-9F03-BCF0A3FECB27}" destId="{19B047BD-7C40-4A51-BF1E-DF168865824B}" srcOrd="9" destOrd="0" presId="urn:microsoft.com/office/officeart/2005/8/layout/hProcess9"/>
    <dgm:cxn modelId="{4FD2CE71-E014-4AB0-A9A0-6C564CC59048}" type="presParOf" srcId="{1BCEA0FF-3496-40BB-9F03-BCF0A3FECB27}" destId="{4BB712FC-680D-4F9B-823A-1E73645294E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3C1E95-9326-497C-ACC2-E9AA759F7E4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4A2DB17-6AD2-49CE-9628-F14EF13805DD}">
      <dgm:prSet phldrT="[Testo]"/>
      <dgm:spPr>
        <a:solidFill>
          <a:srgbClr val="6FA3FF"/>
        </a:solidFill>
        <a:ln>
          <a:noFill/>
        </a:ln>
      </dgm:spPr>
      <dgm:t>
        <a:bodyPr/>
        <a:lstStyle/>
        <a:p>
          <a:pPr>
            <a:buSzPct val="100000"/>
            <a:buChar char="•"/>
          </a:pPr>
          <a:r>
            <a:rPr lang="en-US" u="sng" dirty="0" err="1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openamp.dtb</a:t>
          </a:r>
          <a:endParaRPr lang="it-IT" u="sng" dirty="0">
            <a:solidFill>
              <a:schemeClr val="tx1"/>
            </a:solidFill>
          </a:endParaRPr>
        </a:p>
      </dgm:t>
    </dgm:pt>
    <dgm:pt modelId="{BE993E88-E905-4936-9107-1D3D9C411999}" type="parTrans" cxnId="{CD2FD91E-0D54-44EE-9065-C49ED81C5412}">
      <dgm:prSet/>
      <dgm:spPr/>
      <dgm:t>
        <a:bodyPr/>
        <a:lstStyle/>
        <a:p>
          <a:endParaRPr lang="it-IT" u="sng"/>
        </a:p>
      </dgm:t>
    </dgm:pt>
    <dgm:pt modelId="{A91AD8C9-D8D7-4287-AB90-FBF0FE431814}" type="sibTrans" cxnId="{CD2FD91E-0D54-44EE-9065-C49ED81C5412}">
      <dgm:prSet/>
      <dgm:spPr>
        <a:solidFill>
          <a:srgbClr val="00194D"/>
        </a:solidFill>
        <a:ln>
          <a:noFill/>
        </a:ln>
      </dgm:spPr>
      <dgm:t>
        <a:bodyPr/>
        <a:lstStyle/>
        <a:p>
          <a:endParaRPr lang="it-IT" u="sng"/>
        </a:p>
      </dgm:t>
    </dgm:pt>
    <dgm:pt modelId="{854A5385-6F50-4691-9DDF-9891DA61212E}">
      <dgm:prSet phldrT="[Testo]"/>
      <dgm:spPr>
        <a:solidFill>
          <a:srgbClr val="6FA3FF"/>
        </a:solidFill>
        <a:ln>
          <a:noFill/>
        </a:ln>
      </dgm:spPr>
      <dgm:t>
        <a:bodyPr/>
        <a:lstStyle/>
        <a:p>
          <a:pPr>
            <a:buSzPct val="100000"/>
            <a:buChar char="•"/>
          </a:pPr>
          <a:r>
            <a:rPr lang="en-US" u="sng" dirty="0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DTB → DTS</a:t>
          </a:r>
          <a:endParaRPr lang="it-IT" u="sng" dirty="0">
            <a:solidFill>
              <a:schemeClr val="tx1"/>
            </a:solidFill>
          </a:endParaRPr>
        </a:p>
      </dgm:t>
    </dgm:pt>
    <dgm:pt modelId="{18FB8585-40AF-4445-8B37-2DC10E24432A}" type="parTrans" cxnId="{894A4FCB-4112-4E7F-B928-D7C03328C1DE}">
      <dgm:prSet/>
      <dgm:spPr/>
      <dgm:t>
        <a:bodyPr/>
        <a:lstStyle/>
        <a:p>
          <a:endParaRPr lang="it-IT" u="sng"/>
        </a:p>
      </dgm:t>
    </dgm:pt>
    <dgm:pt modelId="{E6677BF6-FD52-46FC-AE05-F112237FDE05}" type="sibTrans" cxnId="{894A4FCB-4112-4E7F-B928-D7C03328C1DE}">
      <dgm:prSet/>
      <dgm:spPr>
        <a:solidFill>
          <a:srgbClr val="00194D"/>
        </a:solidFill>
        <a:ln>
          <a:noFill/>
        </a:ln>
      </dgm:spPr>
      <dgm:t>
        <a:bodyPr/>
        <a:lstStyle/>
        <a:p>
          <a:endParaRPr lang="it-IT" u="sng"/>
        </a:p>
      </dgm:t>
    </dgm:pt>
    <dgm:pt modelId="{EC13F170-F10B-4C23-8627-F027C3196B91}">
      <dgm:prSet phldrT="[Testo]"/>
      <dgm:spPr>
        <a:solidFill>
          <a:srgbClr val="C00000"/>
        </a:solidFill>
        <a:ln>
          <a:noFill/>
        </a:ln>
      </dgm:spPr>
      <dgm:t>
        <a:bodyPr/>
        <a:lstStyle/>
        <a:p>
          <a:pPr>
            <a:buSzPct val="100000"/>
            <a:buChar char="•"/>
          </a:pPr>
          <a:r>
            <a:rPr lang="en-US" u="none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Add Shared Memory Region</a:t>
          </a:r>
          <a:endParaRPr lang="it-IT" u="none" dirty="0"/>
        </a:p>
      </dgm:t>
    </dgm:pt>
    <dgm:pt modelId="{8838EC46-8202-46D5-A5B4-42BC010B0184}" type="parTrans" cxnId="{B91C7128-6353-4A79-9DF7-E41174871178}">
      <dgm:prSet/>
      <dgm:spPr/>
      <dgm:t>
        <a:bodyPr/>
        <a:lstStyle/>
        <a:p>
          <a:endParaRPr lang="it-IT" u="sng"/>
        </a:p>
      </dgm:t>
    </dgm:pt>
    <dgm:pt modelId="{A17A9522-677D-45A6-B26A-973B9A411674}" type="sibTrans" cxnId="{B91C7128-6353-4A79-9DF7-E41174871178}">
      <dgm:prSet/>
      <dgm:spPr>
        <a:solidFill>
          <a:srgbClr val="00194D"/>
        </a:solidFill>
        <a:ln>
          <a:noFill/>
        </a:ln>
      </dgm:spPr>
      <dgm:t>
        <a:bodyPr/>
        <a:lstStyle/>
        <a:p>
          <a:endParaRPr lang="it-IT" u="sng"/>
        </a:p>
      </dgm:t>
    </dgm:pt>
    <dgm:pt modelId="{5B4CC765-AD20-45A2-9614-B4245B6BBA8D}">
      <dgm:prSet phldrT="[Testo]"/>
      <dgm:spPr>
        <a:solidFill>
          <a:srgbClr val="6FA3FF"/>
        </a:solidFill>
        <a:ln>
          <a:noFill/>
        </a:ln>
      </dgm:spPr>
      <dgm:t>
        <a:bodyPr/>
        <a:lstStyle/>
        <a:p>
          <a:pPr>
            <a:buSzPct val="100000"/>
            <a:buChar char="•"/>
          </a:pPr>
          <a:r>
            <a:rPr lang="en-US" u="sng" dirty="0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DTS → DTB</a:t>
          </a:r>
          <a:endParaRPr lang="it-IT" u="sng" dirty="0">
            <a:solidFill>
              <a:schemeClr val="tx1"/>
            </a:solidFill>
          </a:endParaRPr>
        </a:p>
      </dgm:t>
    </dgm:pt>
    <dgm:pt modelId="{55ABF05B-F2A8-4DF1-B418-0D5B54497F5F}" type="parTrans" cxnId="{EB7581C8-A091-40BD-BEE6-1D3012A1DD56}">
      <dgm:prSet/>
      <dgm:spPr/>
      <dgm:t>
        <a:bodyPr/>
        <a:lstStyle/>
        <a:p>
          <a:endParaRPr lang="it-IT" u="sng"/>
        </a:p>
      </dgm:t>
    </dgm:pt>
    <dgm:pt modelId="{3F563535-147A-4896-B586-5EB17C1571E1}" type="sibTrans" cxnId="{EB7581C8-A091-40BD-BEE6-1D3012A1DD56}">
      <dgm:prSet/>
      <dgm:spPr/>
      <dgm:t>
        <a:bodyPr/>
        <a:lstStyle/>
        <a:p>
          <a:endParaRPr lang="it-IT" u="sng"/>
        </a:p>
      </dgm:t>
    </dgm:pt>
    <dgm:pt modelId="{B24DCE3E-D8BB-41E4-A390-3BDB8DADA8F4}" type="pres">
      <dgm:prSet presAssocID="{7C3C1E95-9326-497C-ACC2-E9AA759F7E4F}" presName="linearFlow" presStyleCnt="0">
        <dgm:presLayoutVars>
          <dgm:resizeHandles val="exact"/>
        </dgm:presLayoutVars>
      </dgm:prSet>
      <dgm:spPr/>
    </dgm:pt>
    <dgm:pt modelId="{2C65E3B5-586B-4526-9D27-C579539D3CA4}" type="pres">
      <dgm:prSet presAssocID="{54A2DB17-6AD2-49CE-9628-F14EF13805DD}" presName="node" presStyleLbl="node1" presStyleIdx="0" presStyleCnt="4">
        <dgm:presLayoutVars>
          <dgm:bulletEnabled val="1"/>
        </dgm:presLayoutVars>
      </dgm:prSet>
      <dgm:spPr/>
    </dgm:pt>
    <dgm:pt modelId="{9EF218C7-DD0A-4B78-8DB8-54F1CC8AAB0C}" type="pres">
      <dgm:prSet presAssocID="{A91AD8C9-D8D7-4287-AB90-FBF0FE431814}" presName="sibTrans" presStyleLbl="sibTrans2D1" presStyleIdx="0" presStyleCnt="3"/>
      <dgm:spPr/>
    </dgm:pt>
    <dgm:pt modelId="{ED79A0D9-18B3-454D-A3D6-A1F747E43E89}" type="pres">
      <dgm:prSet presAssocID="{A91AD8C9-D8D7-4287-AB90-FBF0FE431814}" presName="connectorText" presStyleLbl="sibTrans2D1" presStyleIdx="0" presStyleCnt="3"/>
      <dgm:spPr/>
    </dgm:pt>
    <dgm:pt modelId="{1F601360-B16B-485B-9702-05ADE2CF75D5}" type="pres">
      <dgm:prSet presAssocID="{854A5385-6F50-4691-9DDF-9891DA61212E}" presName="node" presStyleLbl="node1" presStyleIdx="1" presStyleCnt="4">
        <dgm:presLayoutVars>
          <dgm:bulletEnabled val="1"/>
        </dgm:presLayoutVars>
      </dgm:prSet>
      <dgm:spPr/>
    </dgm:pt>
    <dgm:pt modelId="{B955D2EA-92B5-49F0-B22E-DDE25F0F1A4E}" type="pres">
      <dgm:prSet presAssocID="{E6677BF6-FD52-46FC-AE05-F112237FDE05}" presName="sibTrans" presStyleLbl="sibTrans2D1" presStyleIdx="1" presStyleCnt="3"/>
      <dgm:spPr/>
    </dgm:pt>
    <dgm:pt modelId="{AD76118A-C946-4D09-B32E-5F299FA86282}" type="pres">
      <dgm:prSet presAssocID="{E6677BF6-FD52-46FC-AE05-F112237FDE05}" presName="connectorText" presStyleLbl="sibTrans2D1" presStyleIdx="1" presStyleCnt="3"/>
      <dgm:spPr/>
    </dgm:pt>
    <dgm:pt modelId="{20495B40-F398-43A6-B774-F9F171174D73}" type="pres">
      <dgm:prSet presAssocID="{EC13F170-F10B-4C23-8627-F027C3196B91}" presName="node" presStyleLbl="node1" presStyleIdx="2" presStyleCnt="4">
        <dgm:presLayoutVars>
          <dgm:bulletEnabled val="1"/>
        </dgm:presLayoutVars>
      </dgm:prSet>
      <dgm:spPr/>
    </dgm:pt>
    <dgm:pt modelId="{AD0F3EF2-8028-44B8-A174-88D3D610808E}" type="pres">
      <dgm:prSet presAssocID="{A17A9522-677D-45A6-B26A-973B9A411674}" presName="sibTrans" presStyleLbl="sibTrans2D1" presStyleIdx="2" presStyleCnt="3"/>
      <dgm:spPr/>
    </dgm:pt>
    <dgm:pt modelId="{657BF7A6-6EEF-48B8-ADDB-AA5EA0CC2ED9}" type="pres">
      <dgm:prSet presAssocID="{A17A9522-677D-45A6-B26A-973B9A411674}" presName="connectorText" presStyleLbl="sibTrans2D1" presStyleIdx="2" presStyleCnt="3"/>
      <dgm:spPr/>
    </dgm:pt>
    <dgm:pt modelId="{972936F5-BAEE-46B9-A9D2-4D2D61C78A36}" type="pres">
      <dgm:prSet presAssocID="{5B4CC765-AD20-45A2-9614-B4245B6BBA8D}" presName="node" presStyleLbl="node1" presStyleIdx="3" presStyleCnt="4">
        <dgm:presLayoutVars>
          <dgm:bulletEnabled val="1"/>
        </dgm:presLayoutVars>
      </dgm:prSet>
      <dgm:spPr/>
    </dgm:pt>
  </dgm:ptLst>
  <dgm:cxnLst>
    <dgm:cxn modelId="{F31AF105-A8FF-47A9-ACBA-2EC00D716A58}" type="presOf" srcId="{EC13F170-F10B-4C23-8627-F027C3196B91}" destId="{20495B40-F398-43A6-B774-F9F171174D73}" srcOrd="0" destOrd="0" presId="urn:microsoft.com/office/officeart/2005/8/layout/process2"/>
    <dgm:cxn modelId="{15C06C0B-7566-4C89-B6AC-89538233AC46}" type="presOf" srcId="{A91AD8C9-D8D7-4287-AB90-FBF0FE431814}" destId="{ED79A0D9-18B3-454D-A3D6-A1F747E43E89}" srcOrd="1" destOrd="0" presId="urn:microsoft.com/office/officeart/2005/8/layout/process2"/>
    <dgm:cxn modelId="{CD2FD91E-0D54-44EE-9065-C49ED81C5412}" srcId="{7C3C1E95-9326-497C-ACC2-E9AA759F7E4F}" destId="{54A2DB17-6AD2-49CE-9628-F14EF13805DD}" srcOrd="0" destOrd="0" parTransId="{BE993E88-E905-4936-9107-1D3D9C411999}" sibTransId="{A91AD8C9-D8D7-4287-AB90-FBF0FE431814}"/>
    <dgm:cxn modelId="{EC6ECA24-63DF-430C-9F1D-7593681B84B9}" type="presOf" srcId="{A17A9522-677D-45A6-B26A-973B9A411674}" destId="{657BF7A6-6EEF-48B8-ADDB-AA5EA0CC2ED9}" srcOrd="1" destOrd="0" presId="urn:microsoft.com/office/officeart/2005/8/layout/process2"/>
    <dgm:cxn modelId="{B91C7128-6353-4A79-9DF7-E41174871178}" srcId="{7C3C1E95-9326-497C-ACC2-E9AA759F7E4F}" destId="{EC13F170-F10B-4C23-8627-F027C3196B91}" srcOrd="2" destOrd="0" parTransId="{8838EC46-8202-46D5-A5B4-42BC010B0184}" sibTransId="{A17A9522-677D-45A6-B26A-973B9A411674}"/>
    <dgm:cxn modelId="{3CC19D5B-EC75-4BF8-8828-FE674AEAF0EA}" type="presOf" srcId="{54A2DB17-6AD2-49CE-9628-F14EF13805DD}" destId="{2C65E3B5-586B-4526-9D27-C579539D3CA4}" srcOrd="0" destOrd="0" presId="urn:microsoft.com/office/officeart/2005/8/layout/process2"/>
    <dgm:cxn modelId="{76CC5662-038F-4C2B-8969-C2AD6C15B60B}" type="presOf" srcId="{7C3C1E95-9326-497C-ACC2-E9AA759F7E4F}" destId="{B24DCE3E-D8BB-41E4-A390-3BDB8DADA8F4}" srcOrd="0" destOrd="0" presId="urn:microsoft.com/office/officeart/2005/8/layout/process2"/>
    <dgm:cxn modelId="{3EC3AE46-28FE-4385-9DA8-5F9F87FBB95C}" type="presOf" srcId="{E6677BF6-FD52-46FC-AE05-F112237FDE05}" destId="{B955D2EA-92B5-49F0-B22E-DDE25F0F1A4E}" srcOrd="0" destOrd="0" presId="urn:microsoft.com/office/officeart/2005/8/layout/process2"/>
    <dgm:cxn modelId="{EB3EEE72-B111-4CF0-87CD-9D27488277B9}" type="presOf" srcId="{5B4CC765-AD20-45A2-9614-B4245B6BBA8D}" destId="{972936F5-BAEE-46B9-A9D2-4D2D61C78A36}" srcOrd="0" destOrd="0" presId="urn:microsoft.com/office/officeart/2005/8/layout/process2"/>
    <dgm:cxn modelId="{8A0DD374-41FA-48B2-AA94-B3C043F0D2EA}" type="presOf" srcId="{A91AD8C9-D8D7-4287-AB90-FBF0FE431814}" destId="{9EF218C7-DD0A-4B78-8DB8-54F1CC8AAB0C}" srcOrd="0" destOrd="0" presId="urn:microsoft.com/office/officeart/2005/8/layout/process2"/>
    <dgm:cxn modelId="{AAC20A84-8B44-43FD-ADEB-E4E5E5BB390A}" type="presOf" srcId="{854A5385-6F50-4691-9DDF-9891DA61212E}" destId="{1F601360-B16B-485B-9702-05ADE2CF75D5}" srcOrd="0" destOrd="0" presId="urn:microsoft.com/office/officeart/2005/8/layout/process2"/>
    <dgm:cxn modelId="{B7EA7FBD-FD91-46BE-9813-BF519A08B792}" type="presOf" srcId="{E6677BF6-FD52-46FC-AE05-F112237FDE05}" destId="{AD76118A-C946-4D09-B32E-5F299FA86282}" srcOrd="1" destOrd="0" presId="urn:microsoft.com/office/officeart/2005/8/layout/process2"/>
    <dgm:cxn modelId="{EB7581C8-A091-40BD-BEE6-1D3012A1DD56}" srcId="{7C3C1E95-9326-497C-ACC2-E9AA759F7E4F}" destId="{5B4CC765-AD20-45A2-9614-B4245B6BBA8D}" srcOrd="3" destOrd="0" parTransId="{55ABF05B-F2A8-4DF1-B418-0D5B54497F5F}" sibTransId="{3F563535-147A-4896-B586-5EB17C1571E1}"/>
    <dgm:cxn modelId="{894A4FCB-4112-4E7F-B928-D7C03328C1DE}" srcId="{7C3C1E95-9326-497C-ACC2-E9AA759F7E4F}" destId="{854A5385-6F50-4691-9DDF-9891DA61212E}" srcOrd="1" destOrd="0" parTransId="{18FB8585-40AF-4445-8B37-2DC10E24432A}" sibTransId="{E6677BF6-FD52-46FC-AE05-F112237FDE05}"/>
    <dgm:cxn modelId="{6DAFD5D8-DDF5-4800-B918-071FEF909F71}" type="presOf" srcId="{A17A9522-677D-45A6-B26A-973B9A411674}" destId="{AD0F3EF2-8028-44B8-A174-88D3D610808E}" srcOrd="0" destOrd="0" presId="urn:microsoft.com/office/officeart/2005/8/layout/process2"/>
    <dgm:cxn modelId="{815111D4-901D-4FCE-A831-CA986E40A775}" type="presParOf" srcId="{B24DCE3E-D8BB-41E4-A390-3BDB8DADA8F4}" destId="{2C65E3B5-586B-4526-9D27-C579539D3CA4}" srcOrd="0" destOrd="0" presId="urn:microsoft.com/office/officeart/2005/8/layout/process2"/>
    <dgm:cxn modelId="{63C2F886-0EEA-4122-8CCE-93567E13AE6D}" type="presParOf" srcId="{B24DCE3E-D8BB-41E4-A390-3BDB8DADA8F4}" destId="{9EF218C7-DD0A-4B78-8DB8-54F1CC8AAB0C}" srcOrd="1" destOrd="0" presId="urn:microsoft.com/office/officeart/2005/8/layout/process2"/>
    <dgm:cxn modelId="{9F56DAC5-6CDF-46BE-81B9-F8CDA49545D1}" type="presParOf" srcId="{9EF218C7-DD0A-4B78-8DB8-54F1CC8AAB0C}" destId="{ED79A0D9-18B3-454D-A3D6-A1F747E43E89}" srcOrd="0" destOrd="0" presId="urn:microsoft.com/office/officeart/2005/8/layout/process2"/>
    <dgm:cxn modelId="{2F66D6C4-8D4D-4006-95C7-9031C4540891}" type="presParOf" srcId="{B24DCE3E-D8BB-41E4-A390-3BDB8DADA8F4}" destId="{1F601360-B16B-485B-9702-05ADE2CF75D5}" srcOrd="2" destOrd="0" presId="urn:microsoft.com/office/officeart/2005/8/layout/process2"/>
    <dgm:cxn modelId="{D81292AC-BA85-4338-AAA1-1615D0F07203}" type="presParOf" srcId="{B24DCE3E-D8BB-41E4-A390-3BDB8DADA8F4}" destId="{B955D2EA-92B5-49F0-B22E-DDE25F0F1A4E}" srcOrd="3" destOrd="0" presId="urn:microsoft.com/office/officeart/2005/8/layout/process2"/>
    <dgm:cxn modelId="{0AE4AD73-E85F-4F86-9EE9-3B816D18C4BD}" type="presParOf" srcId="{B955D2EA-92B5-49F0-B22E-DDE25F0F1A4E}" destId="{AD76118A-C946-4D09-B32E-5F299FA86282}" srcOrd="0" destOrd="0" presId="urn:microsoft.com/office/officeart/2005/8/layout/process2"/>
    <dgm:cxn modelId="{B0E652F2-1209-4D9E-B8AF-032404B4B127}" type="presParOf" srcId="{B24DCE3E-D8BB-41E4-A390-3BDB8DADA8F4}" destId="{20495B40-F398-43A6-B774-F9F171174D73}" srcOrd="4" destOrd="0" presId="urn:microsoft.com/office/officeart/2005/8/layout/process2"/>
    <dgm:cxn modelId="{8C8F08B6-D263-4F9A-A121-2CA130A9E341}" type="presParOf" srcId="{B24DCE3E-D8BB-41E4-A390-3BDB8DADA8F4}" destId="{AD0F3EF2-8028-44B8-A174-88D3D610808E}" srcOrd="5" destOrd="0" presId="urn:microsoft.com/office/officeart/2005/8/layout/process2"/>
    <dgm:cxn modelId="{329435BE-8510-4172-B42C-52C1B108E879}" type="presParOf" srcId="{AD0F3EF2-8028-44B8-A174-88D3D610808E}" destId="{657BF7A6-6EEF-48B8-ADDB-AA5EA0CC2ED9}" srcOrd="0" destOrd="0" presId="urn:microsoft.com/office/officeart/2005/8/layout/process2"/>
    <dgm:cxn modelId="{0D631BB0-7E29-4B41-BB1C-6334ADE03CAF}" type="presParOf" srcId="{B24DCE3E-D8BB-41E4-A390-3BDB8DADA8F4}" destId="{972936F5-BAEE-46B9-A9D2-4D2D61C78A3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A22B28-2C74-44D7-8747-517EBD4F6A7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54D531C-519F-42C7-8A49-604B5344599F}">
      <dgm:prSet phldrT="[Testo]" custT="1"/>
      <dgm:spPr>
        <a:solidFill>
          <a:srgbClr val="002060"/>
        </a:solidFill>
        <a:ln>
          <a:noFill/>
        </a:ln>
      </dgm:spPr>
      <dgm:t>
        <a:bodyPr/>
        <a:lstStyle/>
        <a:p>
          <a:pPr>
            <a:buNone/>
          </a:pPr>
          <a:r>
            <a:rPr lang="en-US" sz="1600" b="1" dirty="0"/>
            <a:t>XPAR_LPD_IS_CACHE_COHERENT Macro</a:t>
          </a:r>
          <a:endParaRPr lang="it-IT" sz="1600" dirty="0"/>
        </a:p>
      </dgm:t>
    </dgm:pt>
    <dgm:pt modelId="{EAA91ED5-9C7E-416D-A94D-A5ECCA62A47F}" type="parTrans" cxnId="{3EE62196-E7AC-45E1-8A7B-7376712C744B}">
      <dgm:prSet/>
      <dgm:spPr/>
      <dgm:t>
        <a:bodyPr/>
        <a:lstStyle/>
        <a:p>
          <a:endParaRPr lang="it-IT" sz="1600"/>
        </a:p>
      </dgm:t>
    </dgm:pt>
    <dgm:pt modelId="{578D05AB-257D-4829-B328-F15F9F61BD75}" type="sibTrans" cxnId="{3EE62196-E7AC-45E1-8A7B-7376712C744B}">
      <dgm:prSet/>
      <dgm:spPr/>
      <dgm:t>
        <a:bodyPr/>
        <a:lstStyle/>
        <a:p>
          <a:endParaRPr lang="it-IT" sz="1600"/>
        </a:p>
      </dgm:t>
    </dgm:pt>
    <dgm:pt modelId="{6AE93112-EF2C-4A64-A9D4-AA92E6E35A97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pt-BR" sz="1600" dirty="0"/>
            <a:t>Requires custom Vivado hardware design</a:t>
          </a:r>
          <a:endParaRPr lang="it-IT" sz="1600" dirty="0"/>
        </a:p>
      </dgm:t>
    </dgm:pt>
    <dgm:pt modelId="{AD57554E-3FFB-4CF1-8907-E76CB32C3029}" type="parTrans" cxnId="{F8D052D8-0F3A-4EB6-A78D-CFDB836076D7}">
      <dgm:prSet/>
      <dgm:spPr/>
      <dgm:t>
        <a:bodyPr/>
        <a:lstStyle/>
        <a:p>
          <a:endParaRPr lang="it-IT" sz="1600"/>
        </a:p>
      </dgm:t>
    </dgm:pt>
    <dgm:pt modelId="{6D5CC93E-7991-4A00-9FE1-75E2C9C93EAD}" type="sibTrans" cxnId="{F8D052D8-0F3A-4EB6-A78D-CFDB836076D7}">
      <dgm:prSet/>
      <dgm:spPr/>
      <dgm:t>
        <a:bodyPr/>
        <a:lstStyle/>
        <a:p>
          <a:endParaRPr lang="it-IT" sz="1600"/>
        </a:p>
      </dgm:t>
    </dgm:pt>
    <dgm:pt modelId="{D029FF6D-1A3B-4367-BCC9-3A75C4485667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en-US" sz="1600" dirty="0"/>
            <a:t>Not available in standard Kria BSP</a:t>
          </a:r>
          <a:endParaRPr lang="it-IT" sz="1600" dirty="0"/>
        </a:p>
      </dgm:t>
    </dgm:pt>
    <dgm:pt modelId="{114196FA-C8E7-49BF-80A4-AA4301037439}" type="parTrans" cxnId="{094AAF9D-579F-426C-9899-785BBFBFB898}">
      <dgm:prSet/>
      <dgm:spPr/>
      <dgm:t>
        <a:bodyPr/>
        <a:lstStyle/>
        <a:p>
          <a:endParaRPr lang="it-IT" sz="1600"/>
        </a:p>
      </dgm:t>
    </dgm:pt>
    <dgm:pt modelId="{457A3FC3-3740-49FB-9C95-87584291E1F8}" type="sibTrans" cxnId="{094AAF9D-579F-426C-9899-785BBFBFB898}">
      <dgm:prSet/>
      <dgm:spPr/>
      <dgm:t>
        <a:bodyPr/>
        <a:lstStyle/>
        <a:p>
          <a:endParaRPr lang="it-IT" sz="1600"/>
        </a:p>
      </dgm:t>
    </dgm:pt>
    <dgm:pt modelId="{6690AE4E-4861-47EC-B294-CDE88718FC69}">
      <dgm:prSet phldrT="[Testo]" custT="1"/>
      <dgm:spPr>
        <a:solidFill>
          <a:srgbClr val="002060"/>
        </a:solidFill>
        <a:ln>
          <a:noFill/>
        </a:ln>
      </dgm:spPr>
      <dgm:t>
        <a:bodyPr/>
        <a:lstStyle/>
        <a:p>
          <a:pPr>
            <a:buNone/>
          </a:pPr>
          <a:r>
            <a:rPr lang="it-IT" sz="1600" b="1" dirty="0"/>
            <a:t>PMUFW Broadcast </a:t>
          </a:r>
          <a:r>
            <a:rPr lang="it-IT" sz="1600" b="1" dirty="0" err="1"/>
            <a:t>Enable</a:t>
          </a:r>
          <a:endParaRPr lang="it-IT" sz="1600" dirty="0"/>
        </a:p>
      </dgm:t>
    </dgm:pt>
    <dgm:pt modelId="{BD3AE654-8D6A-44BE-B7F1-A8F1FE830738}" type="parTrans" cxnId="{8AB63C2D-0D3D-498F-8AAE-3A4B82755C5E}">
      <dgm:prSet/>
      <dgm:spPr/>
      <dgm:t>
        <a:bodyPr/>
        <a:lstStyle/>
        <a:p>
          <a:endParaRPr lang="it-IT" sz="1600"/>
        </a:p>
      </dgm:t>
    </dgm:pt>
    <dgm:pt modelId="{6B4EECEC-1EC6-4D26-ABE2-6761AB38ACE6}" type="sibTrans" cxnId="{8AB63C2D-0D3D-498F-8AAE-3A4B82755C5E}">
      <dgm:prSet/>
      <dgm:spPr/>
      <dgm:t>
        <a:bodyPr/>
        <a:lstStyle/>
        <a:p>
          <a:endParaRPr lang="it-IT" sz="1600"/>
        </a:p>
      </dgm:t>
    </dgm:pt>
    <dgm:pt modelId="{2BB0C7A5-7807-4F21-9F88-2D53EA38C151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it-IT" sz="1600" dirty="0"/>
            <a:t>Platform Management Unit must </a:t>
          </a:r>
          <a:r>
            <a:rPr lang="it-IT" sz="1600" dirty="0" err="1"/>
            <a:t>configure</a:t>
          </a:r>
          <a:r>
            <a:rPr lang="it-IT" sz="1600" dirty="0"/>
            <a:t> IPI controller</a:t>
          </a:r>
        </a:p>
      </dgm:t>
    </dgm:pt>
    <dgm:pt modelId="{5C50A66D-E682-4A8B-BD8D-602356DD7865}" type="parTrans" cxnId="{36FD3E83-2997-4DE8-BF69-E6B451093818}">
      <dgm:prSet/>
      <dgm:spPr/>
      <dgm:t>
        <a:bodyPr/>
        <a:lstStyle/>
        <a:p>
          <a:endParaRPr lang="it-IT" sz="1600"/>
        </a:p>
      </dgm:t>
    </dgm:pt>
    <dgm:pt modelId="{75377371-1106-43D5-ACCF-32CA0EAD8957}" type="sibTrans" cxnId="{36FD3E83-2997-4DE8-BF69-E6B451093818}">
      <dgm:prSet/>
      <dgm:spPr/>
      <dgm:t>
        <a:bodyPr/>
        <a:lstStyle/>
        <a:p>
          <a:endParaRPr lang="it-IT" sz="1600"/>
        </a:p>
      </dgm:t>
    </dgm:pt>
    <dgm:pt modelId="{7C3834AD-6651-43E1-BDAA-D8B5CF94BA0E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en-US" sz="1600" dirty="0"/>
            <a:t>Enables RPU snoop request propagation through CCI-400</a:t>
          </a:r>
          <a:endParaRPr lang="it-IT" sz="1600" dirty="0"/>
        </a:p>
      </dgm:t>
    </dgm:pt>
    <dgm:pt modelId="{A69AE123-E5B3-4C12-8ACB-6726B97B7EFD}" type="parTrans" cxnId="{58379E83-9224-44EA-B1E4-A00A394F1B55}">
      <dgm:prSet/>
      <dgm:spPr/>
      <dgm:t>
        <a:bodyPr/>
        <a:lstStyle/>
        <a:p>
          <a:endParaRPr lang="it-IT" sz="1600"/>
        </a:p>
      </dgm:t>
    </dgm:pt>
    <dgm:pt modelId="{042CC110-C0AD-4DB5-A367-233C018F4659}" type="sibTrans" cxnId="{58379E83-9224-44EA-B1E4-A00A394F1B55}">
      <dgm:prSet/>
      <dgm:spPr/>
      <dgm:t>
        <a:bodyPr/>
        <a:lstStyle/>
        <a:p>
          <a:endParaRPr lang="it-IT" sz="1600"/>
        </a:p>
      </dgm:t>
    </dgm:pt>
    <dgm:pt modelId="{3087A3DC-631C-41BA-9480-236199E45CE7}">
      <dgm:prSet phldrT="[Testo]" custT="1"/>
      <dgm:spPr>
        <a:solidFill>
          <a:srgbClr val="002060"/>
        </a:solidFill>
        <a:ln>
          <a:noFill/>
        </a:ln>
      </dgm:spPr>
      <dgm:t>
        <a:bodyPr/>
        <a:lstStyle/>
        <a:p>
          <a:pPr>
            <a:buNone/>
          </a:pPr>
          <a:r>
            <a:rPr lang="fr-FR" sz="1600" b="1" dirty="0"/>
            <a:t>FSBL </a:t>
          </a:r>
          <a:r>
            <a:rPr lang="fr-FR" sz="1600" b="1" dirty="0" err="1"/>
            <a:t>Snoop</a:t>
          </a:r>
          <a:r>
            <a:rPr lang="fr-FR" sz="1600" b="1" dirty="0"/>
            <a:t> Port Configuration</a:t>
          </a:r>
          <a:endParaRPr lang="it-IT" sz="1600" dirty="0"/>
        </a:p>
      </dgm:t>
    </dgm:pt>
    <dgm:pt modelId="{4AACC311-93A0-4BD9-8656-FDAADB076E43}" type="parTrans" cxnId="{F942824A-73F0-4DCB-A1FA-194C361744A8}">
      <dgm:prSet/>
      <dgm:spPr/>
      <dgm:t>
        <a:bodyPr/>
        <a:lstStyle/>
        <a:p>
          <a:endParaRPr lang="it-IT" sz="1600"/>
        </a:p>
      </dgm:t>
    </dgm:pt>
    <dgm:pt modelId="{074890B8-1426-417A-845C-95FD2E89D599}" type="sibTrans" cxnId="{F942824A-73F0-4DCB-A1FA-194C361744A8}">
      <dgm:prSet/>
      <dgm:spPr/>
      <dgm:t>
        <a:bodyPr/>
        <a:lstStyle/>
        <a:p>
          <a:endParaRPr lang="it-IT" sz="1600"/>
        </a:p>
      </dgm:t>
    </dgm:pt>
    <dgm:pt modelId="{212B340F-46A3-45B7-93A6-08101B4A500F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en-US" sz="1600" dirty="0"/>
            <a:t>First Stage Bootloader (EL3 privilege) must program CCI-400 registers</a:t>
          </a:r>
          <a:endParaRPr lang="it-IT" sz="1600" dirty="0"/>
        </a:p>
      </dgm:t>
    </dgm:pt>
    <dgm:pt modelId="{80C722C6-6584-4334-9572-A7AF88A77EF3}" type="parTrans" cxnId="{79F3D716-CDA2-440B-A7EB-717C6A34B801}">
      <dgm:prSet/>
      <dgm:spPr/>
      <dgm:t>
        <a:bodyPr/>
        <a:lstStyle/>
        <a:p>
          <a:endParaRPr lang="it-IT" sz="1600"/>
        </a:p>
      </dgm:t>
    </dgm:pt>
    <dgm:pt modelId="{391F8B40-4E10-474C-B77C-1EAD87833937}" type="sibTrans" cxnId="{79F3D716-CDA2-440B-A7EB-717C6A34B801}">
      <dgm:prSet/>
      <dgm:spPr/>
      <dgm:t>
        <a:bodyPr/>
        <a:lstStyle/>
        <a:p>
          <a:endParaRPr lang="it-IT" sz="1600"/>
        </a:p>
      </dgm:t>
    </dgm:pt>
    <dgm:pt modelId="{E9A92316-F4FB-434F-84C1-512B105384F0}">
      <dgm:prSet phldrT="[Testo]" custT="1"/>
      <dgm:spPr>
        <a:solidFill>
          <a:srgbClr val="CDDFFF">
            <a:alpha val="90000"/>
          </a:srgbClr>
        </a:solidFill>
      </dgm:spPr>
      <dgm:t>
        <a:bodyPr/>
        <a:lstStyle/>
        <a:p>
          <a:r>
            <a:rPr lang="en-US" sz="1600" dirty="0"/>
            <a:t>Enable hardware snooping on slave port S2 (RPU interface)</a:t>
          </a:r>
          <a:endParaRPr lang="it-IT" sz="1600" dirty="0"/>
        </a:p>
      </dgm:t>
    </dgm:pt>
    <dgm:pt modelId="{9B0A9C2C-9EAB-42EA-9A22-425162C433F0}" type="parTrans" cxnId="{99ABC38F-0158-4FE4-AE43-6CAA3455DEF6}">
      <dgm:prSet/>
      <dgm:spPr/>
      <dgm:t>
        <a:bodyPr/>
        <a:lstStyle/>
        <a:p>
          <a:endParaRPr lang="it-IT" sz="1600"/>
        </a:p>
      </dgm:t>
    </dgm:pt>
    <dgm:pt modelId="{B40F68FF-716F-4EE1-A627-D626AA2D580B}" type="sibTrans" cxnId="{99ABC38F-0158-4FE4-AE43-6CAA3455DEF6}">
      <dgm:prSet/>
      <dgm:spPr/>
      <dgm:t>
        <a:bodyPr/>
        <a:lstStyle/>
        <a:p>
          <a:endParaRPr lang="it-IT" sz="1600"/>
        </a:p>
      </dgm:t>
    </dgm:pt>
    <dgm:pt modelId="{1EE6827D-A896-4235-A853-92708AA5B96B}" type="pres">
      <dgm:prSet presAssocID="{96A22B28-2C74-44D7-8747-517EBD4F6A76}" presName="Name0" presStyleCnt="0">
        <dgm:presLayoutVars>
          <dgm:dir/>
          <dgm:animLvl val="lvl"/>
          <dgm:resizeHandles val="exact"/>
        </dgm:presLayoutVars>
      </dgm:prSet>
      <dgm:spPr/>
    </dgm:pt>
    <dgm:pt modelId="{1B09E288-1E48-407F-918D-E55B90B45A5F}" type="pres">
      <dgm:prSet presAssocID="{354D531C-519F-42C7-8A49-604B5344599F}" presName="composite" presStyleCnt="0"/>
      <dgm:spPr/>
    </dgm:pt>
    <dgm:pt modelId="{DB46B355-E8E7-4B14-94C4-5E7D209101B3}" type="pres">
      <dgm:prSet presAssocID="{354D531C-519F-42C7-8A49-604B5344599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4CDAB7A-CB1B-400A-91F5-22AF314A37FC}" type="pres">
      <dgm:prSet presAssocID="{354D531C-519F-42C7-8A49-604B5344599F}" presName="desTx" presStyleLbl="alignAccFollowNode1" presStyleIdx="0" presStyleCnt="3">
        <dgm:presLayoutVars>
          <dgm:bulletEnabled val="1"/>
        </dgm:presLayoutVars>
      </dgm:prSet>
      <dgm:spPr/>
    </dgm:pt>
    <dgm:pt modelId="{3BF2D24A-3630-4C49-B843-182B71FCE2BF}" type="pres">
      <dgm:prSet presAssocID="{578D05AB-257D-4829-B328-F15F9F61BD75}" presName="space" presStyleCnt="0"/>
      <dgm:spPr/>
    </dgm:pt>
    <dgm:pt modelId="{DBF8952B-6E23-4236-9F9D-8EF87205AC41}" type="pres">
      <dgm:prSet presAssocID="{6690AE4E-4861-47EC-B294-CDE88718FC69}" presName="composite" presStyleCnt="0"/>
      <dgm:spPr/>
    </dgm:pt>
    <dgm:pt modelId="{2DCBD0D3-7481-45C4-AD98-23E9EA534DC2}" type="pres">
      <dgm:prSet presAssocID="{6690AE4E-4861-47EC-B294-CDE88718FC6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52059CE-B1E2-4B3A-9BF2-4A94D8352F8A}" type="pres">
      <dgm:prSet presAssocID="{6690AE4E-4861-47EC-B294-CDE88718FC69}" presName="desTx" presStyleLbl="alignAccFollowNode1" presStyleIdx="1" presStyleCnt="3">
        <dgm:presLayoutVars>
          <dgm:bulletEnabled val="1"/>
        </dgm:presLayoutVars>
      </dgm:prSet>
      <dgm:spPr/>
    </dgm:pt>
    <dgm:pt modelId="{07213C6F-94FF-4887-93B2-ADB0291D3EE8}" type="pres">
      <dgm:prSet presAssocID="{6B4EECEC-1EC6-4D26-ABE2-6761AB38ACE6}" presName="space" presStyleCnt="0"/>
      <dgm:spPr/>
    </dgm:pt>
    <dgm:pt modelId="{1AAB8817-18C5-4FD2-86E2-C85322533966}" type="pres">
      <dgm:prSet presAssocID="{3087A3DC-631C-41BA-9480-236199E45CE7}" presName="composite" presStyleCnt="0"/>
      <dgm:spPr/>
    </dgm:pt>
    <dgm:pt modelId="{64C16BA9-87C2-40C4-AA15-A911758B5BCF}" type="pres">
      <dgm:prSet presAssocID="{3087A3DC-631C-41BA-9480-236199E45CE7}" presName="parTx" presStyleLbl="alignNode1" presStyleIdx="2" presStyleCnt="3" custLinFactNeighborX="-471" custLinFactNeighborY="1597">
        <dgm:presLayoutVars>
          <dgm:chMax val="0"/>
          <dgm:chPref val="0"/>
          <dgm:bulletEnabled val="1"/>
        </dgm:presLayoutVars>
      </dgm:prSet>
      <dgm:spPr/>
    </dgm:pt>
    <dgm:pt modelId="{3C44A346-6144-4175-A7B0-DEB0E6922D4B}" type="pres">
      <dgm:prSet presAssocID="{3087A3DC-631C-41BA-9480-236199E45CE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B2070D-409D-4B8E-971C-592B4C28A96D}" type="presOf" srcId="{E9A92316-F4FB-434F-84C1-512B105384F0}" destId="{3C44A346-6144-4175-A7B0-DEB0E6922D4B}" srcOrd="0" destOrd="1" presId="urn:microsoft.com/office/officeart/2005/8/layout/hList1"/>
    <dgm:cxn modelId="{26865514-7D74-4171-BADC-D58F2672F5DE}" type="presOf" srcId="{3087A3DC-631C-41BA-9480-236199E45CE7}" destId="{64C16BA9-87C2-40C4-AA15-A911758B5BCF}" srcOrd="0" destOrd="0" presId="urn:microsoft.com/office/officeart/2005/8/layout/hList1"/>
    <dgm:cxn modelId="{79F3D716-CDA2-440B-A7EB-717C6A34B801}" srcId="{3087A3DC-631C-41BA-9480-236199E45CE7}" destId="{212B340F-46A3-45B7-93A6-08101B4A500F}" srcOrd="0" destOrd="0" parTransId="{80C722C6-6584-4334-9572-A7AF88A77EF3}" sibTransId="{391F8B40-4E10-474C-B77C-1EAD87833937}"/>
    <dgm:cxn modelId="{8AB63C2D-0D3D-498F-8AAE-3A4B82755C5E}" srcId="{96A22B28-2C74-44D7-8747-517EBD4F6A76}" destId="{6690AE4E-4861-47EC-B294-CDE88718FC69}" srcOrd="1" destOrd="0" parTransId="{BD3AE654-8D6A-44BE-B7F1-A8F1FE830738}" sibTransId="{6B4EECEC-1EC6-4D26-ABE2-6761AB38ACE6}"/>
    <dgm:cxn modelId="{6FDFBD33-52E5-4B21-B0C1-7049D6442840}" type="presOf" srcId="{6AE93112-EF2C-4A64-A9D4-AA92E6E35A97}" destId="{74CDAB7A-CB1B-400A-91F5-22AF314A37FC}" srcOrd="0" destOrd="0" presId="urn:microsoft.com/office/officeart/2005/8/layout/hList1"/>
    <dgm:cxn modelId="{1D68B144-5338-4DB2-AF53-9969C0862D7E}" type="presOf" srcId="{6690AE4E-4861-47EC-B294-CDE88718FC69}" destId="{2DCBD0D3-7481-45C4-AD98-23E9EA534DC2}" srcOrd="0" destOrd="0" presId="urn:microsoft.com/office/officeart/2005/8/layout/hList1"/>
    <dgm:cxn modelId="{F942824A-73F0-4DCB-A1FA-194C361744A8}" srcId="{96A22B28-2C74-44D7-8747-517EBD4F6A76}" destId="{3087A3DC-631C-41BA-9480-236199E45CE7}" srcOrd="2" destOrd="0" parTransId="{4AACC311-93A0-4BD9-8656-FDAADB076E43}" sibTransId="{074890B8-1426-417A-845C-95FD2E89D599}"/>
    <dgm:cxn modelId="{36FD3E83-2997-4DE8-BF69-E6B451093818}" srcId="{6690AE4E-4861-47EC-B294-CDE88718FC69}" destId="{2BB0C7A5-7807-4F21-9F88-2D53EA38C151}" srcOrd="0" destOrd="0" parTransId="{5C50A66D-E682-4A8B-BD8D-602356DD7865}" sibTransId="{75377371-1106-43D5-ACCF-32CA0EAD8957}"/>
    <dgm:cxn modelId="{58379E83-9224-44EA-B1E4-A00A394F1B55}" srcId="{6690AE4E-4861-47EC-B294-CDE88718FC69}" destId="{7C3834AD-6651-43E1-BDAA-D8B5CF94BA0E}" srcOrd="1" destOrd="0" parTransId="{A69AE123-E5B3-4C12-8ACB-6726B97B7EFD}" sibTransId="{042CC110-C0AD-4DB5-A367-233C018F4659}"/>
    <dgm:cxn modelId="{99ABC38F-0158-4FE4-AE43-6CAA3455DEF6}" srcId="{3087A3DC-631C-41BA-9480-236199E45CE7}" destId="{E9A92316-F4FB-434F-84C1-512B105384F0}" srcOrd="1" destOrd="0" parTransId="{9B0A9C2C-9EAB-42EA-9A22-425162C433F0}" sibTransId="{B40F68FF-716F-4EE1-A627-D626AA2D580B}"/>
    <dgm:cxn modelId="{A11D8F92-B9B0-4B2A-A267-E92E84D9B8C0}" type="presOf" srcId="{354D531C-519F-42C7-8A49-604B5344599F}" destId="{DB46B355-E8E7-4B14-94C4-5E7D209101B3}" srcOrd="0" destOrd="0" presId="urn:microsoft.com/office/officeart/2005/8/layout/hList1"/>
    <dgm:cxn modelId="{3EE62196-E7AC-45E1-8A7B-7376712C744B}" srcId="{96A22B28-2C74-44D7-8747-517EBD4F6A76}" destId="{354D531C-519F-42C7-8A49-604B5344599F}" srcOrd="0" destOrd="0" parTransId="{EAA91ED5-9C7E-416D-A94D-A5ECCA62A47F}" sibTransId="{578D05AB-257D-4829-B328-F15F9F61BD75}"/>
    <dgm:cxn modelId="{094AAF9D-579F-426C-9899-785BBFBFB898}" srcId="{354D531C-519F-42C7-8A49-604B5344599F}" destId="{D029FF6D-1A3B-4367-BCC9-3A75C4485667}" srcOrd="1" destOrd="0" parTransId="{114196FA-C8E7-49BF-80A4-AA4301037439}" sibTransId="{457A3FC3-3740-49FB-9C95-87584291E1F8}"/>
    <dgm:cxn modelId="{5964CAA7-8D2E-438D-ACDD-A9014B77C055}" type="presOf" srcId="{D029FF6D-1A3B-4367-BCC9-3A75C4485667}" destId="{74CDAB7A-CB1B-400A-91F5-22AF314A37FC}" srcOrd="0" destOrd="1" presId="urn:microsoft.com/office/officeart/2005/8/layout/hList1"/>
    <dgm:cxn modelId="{F5AD26C5-9797-4CFF-A22C-5691B0C9DF08}" type="presOf" srcId="{212B340F-46A3-45B7-93A6-08101B4A500F}" destId="{3C44A346-6144-4175-A7B0-DEB0E6922D4B}" srcOrd="0" destOrd="0" presId="urn:microsoft.com/office/officeart/2005/8/layout/hList1"/>
    <dgm:cxn modelId="{F8D052D8-0F3A-4EB6-A78D-CFDB836076D7}" srcId="{354D531C-519F-42C7-8A49-604B5344599F}" destId="{6AE93112-EF2C-4A64-A9D4-AA92E6E35A97}" srcOrd="0" destOrd="0" parTransId="{AD57554E-3FFB-4CF1-8907-E76CB32C3029}" sibTransId="{6D5CC93E-7991-4A00-9FE1-75E2C9C93EAD}"/>
    <dgm:cxn modelId="{2CA7D2E7-A69C-4BAD-B46F-7D3A6CFE7893}" type="presOf" srcId="{2BB0C7A5-7807-4F21-9F88-2D53EA38C151}" destId="{952059CE-B1E2-4B3A-9BF2-4A94D8352F8A}" srcOrd="0" destOrd="0" presId="urn:microsoft.com/office/officeart/2005/8/layout/hList1"/>
    <dgm:cxn modelId="{C45563EA-719C-45FA-9941-CBE11168748D}" type="presOf" srcId="{7C3834AD-6651-43E1-BDAA-D8B5CF94BA0E}" destId="{952059CE-B1E2-4B3A-9BF2-4A94D8352F8A}" srcOrd="0" destOrd="1" presId="urn:microsoft.com/office/officeart/2005/8/layout/hList1"/>
    <dgm:cxn modelId="{E27471FA-E21C-41FC-98D6-DF76704F5998}" type="presOf" srcId="{96A22B28-2C74-44D7-8747-517EBD4F6A76}" destId="{1EE6827D-A896-4235-A853-92708AA5B96B}" srcOrd="0" destOrd="0" presId="urn:microsoft.com/office/officeart/2005/8/layout/hList1"/>
    <dgm:cxn modelId="{97991C03-0C5B-40D3-AA0A-5A6C97421DEC}" type="presParOf" srcId="{1EE6827D-A896-4235-A853-92708AA5B96B}" destId="{1B09E288-1E48-407F-918D-E55B90B45A5F}" srcOrd="0" destOrd="0" presId="urn:microsoft.com/office/officeart/2005/8/layout/hList1"/>
    <dgm:cxn modelId="{FD46F090-774F-48C1-ADE0-0CD62BBA5BFF}" type="presParOf" srcId="{1B09E288-1E48-407F-918D-E55B90B45A5F}" destId="{DB46B355-E8E7-4B14-94C4-5E7D209101B3}" srcOrd="0" destOrd="0" presId="urn:microsoft.com/office/officeart/2005/8/layout/hList1"/>
    <dgm:cxn modelId="{C4BA01FE-64D1-487C-A3B9-38E062F10CBD}" type="presParOf" srcId="{1B09E288-1E48-407F-918D-E55B90B45A5F}" destId="{74CDAB7A-CB1B-400A-91F5-22AF314A37FC}" srcOrd="1" destOrd="0" presId="urn:microsoft.com/office/officeart/2005/8/layout/hList1"/>
    <dgm:cxn modelId="{C50C4DF5-D3C3-48A9-A3C6-B095FEE3E0F6}" type="presParOf" srcId="{1EE6827D-A896-4235-A853-92708AA5B96B}" destId="{3BF2D24A-3630-4C49-B843-182B71FCE2BF}" srcOrd="1" destOrd="0" presId="urn:microsoft.com/office/officeart/2005/8/layout/hList1"/>
    <dgm:cxn modelId="{515A0291-C436-48EF-B042-8E23E03BE5CE}" type="presParOf" srcId="{1EE6827D-A896-4235-A853-92708AA5B96B}" destId="{DBF8952B-6E23-4236-9F9D-8EF87205AC41}" srcOrd="2" destOrd="0" presId="urn:microsoft.com/office/officeart/2005/8/layout/hList1"/>
    <dgm:cxn modelId="{6387179A-EB06-425E-876E-8B34E8BCD6B3}" type="presParOf" srcId="{DBF8952B-6E23-4236-9F9D-8EF87205AC41}" destId="{2DCBD0D3-7481-45C4-AD98-23E9EA534DC2}" srcOrd="0" destOrd="0" presId="urn:microsoft.com/office/officeart/2005/8/layout/hList1"/>
    <dgm:cxn modelId="{B0F9C29B-6484-4634-B876-B773D5A36902}" type="presParOf" srcId="{DBF8952B-6E23-4236-9F9D-8EF87205AC41}" destId="{952059CE-B1E2-4B3A-9BF2-4A94D8352F8A}" srcOrd="1" destOrd="0" presId="urn:microsoft.com/office/officeart/2005/8/layout/hList1"/>
    <dgm:cxn modelId="{C7783459-6E1A-4789-8472-B8B277EAA682}" type="presParOf" srcId="{1EE6827D-A896-4235-A853-92708AA5B96B}" destId="{07213C6F-94FF-4887-93B2-ADB0291D3EE8}" srcOrd="3" destOrd="0" presId="urn:microsoft.com/office/officeart/2005/8/layout/hList1"/>
    <dgm:cxn modelId="{709F802D-FDCC-467E-9EAF-EB54446E5700}" type="presParOf" srcId="{1EE6827D-A896-4235-A853-92708AA5B96B}" destId="{1AAB8817-18C5-4FD2-86E2-C85322533966}" srcOrd="4" destOrd="0" presId="urn:microsoft.com/office/officeart/2005/8/layout/hList1"/>
    <dgm:cxn modelId="{0DC6B19D-988F-41D9-9C21-2CABFD494517}" type="presParOf" srcId="{1AAB8817-18C5-4FD2-86E2-C85322533966}" destId="{64C16BA9-87C2-40C4-AA15-A911758B5BCF}" srcOrd="0" destOrd="0" presId="urn:microsoft.com/office/officeart/2005/8/layout/hList1"/>
    <dgm:cxn modelId="{79939D7B-47F4-4470-9900-844E6C0C3BC3}" type="presParOf" srcId="{1AAB8817-18C5-4FD2-86E2-C85322533966}" destId="{3C44A346-6144-4175-A7B0-DEB0E6922D4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0775-A2F2-4712-AA5B-0DA0A043BD61}">
      <dsp:nvSpPr>
        <dsp:cNvPr id="0" name=""/>
        <dsp:cNvSpPr/>
      </dsp:nvSpPr>
      <dsp:spPr>
        <a:xfrm>
          <a:off x="1117778" y="0"/>
          <a:ext cx="10836932" cy="4424681"/>
        </a:xfrm>
        <a:prstGeom prst="rightArrow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9BF5E-C9F8-4117-A551-93BFF4AE4B70}">
      <dsp:nvSpPr>
        <dsp:cNvPr id="0" name=""/>
        <dsp:cNvSpPr/>
      </dsp:nvSpPr>
      <dsp:spPr>
        <a:xfrm>
          <a:off x="3501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/>
            <a:t>Documentation</a:t>
          </a:r>
          <a:r>
            <a:rPr lang="it-IT" sz="1900" b="1" kern="1200" dirty="0"/>
            <a:t> Analysis</a:t>
          </a:r>
        </a:p>
      </dsp:txBody>
      <dsp:txXfrm>
        <a:off x="89899" y="1413802"/>
        <a:ext cx="1865976" cy="1597076"/>
      </dsp:txXfrm>
    </dsp:sp>
    <dsp:sp modelId="{6A861710-0C49-4EF2-8B7B-A41FA564FD78}">
      <dsp:nvSpPr>
        <dsp:cNvPr id="0" name=""/>
        <dsp:cNvSpPr/>
      </dsp:nvSpPr>
      <dsp:spPr>
        <a:xfrm>
          <a:off x="2144212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/>
            <a:t>Bare-Metal </a:t>
          </a:r>
          <a:r>
            <a:rPr lang="it-IT" sz="1900" b="1" kern="1200" dirty="0" err="1"/>
            <a:t>Attempt</a:t>
          </a:r>
          <a:endParaRPr lang="it-IT" sz="1900" b="1" kern="1200" dirty="0"/>
        </a:p>
      </dsp:txBody>
      <dsp:txXfrm>
        <a:off x="2230610" y="1413802"/>
        <a:ext cx="1865976" cy="1597076"/>
      </dsp:txXfrm>
    </dsp:sp>
    <dsp:sp modelId="{BC8FE225-F30B-46EF-AB50-9DC394A42E15}">
      <dsp:nvSpPr>
        <dsp:cNvPr id="0" name=""/>
        <dsp:cNvSpPr/>
      </dsp:nvSpPr>
      <dsp:spPr>
        <a:xfrm>
          <a:off x="4284924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/>
            <a:t>Linux with </a:t>
          </a:r>
          <a:r>
            <a:rPr lang="it-IT" sz="1900" b="1" kern="1200" dirty="0" err="1"/>
            <a:t>Remoteproc</a:t>
          </a:r>
          <a:r>
            <a:rPr lang="it-IT" sz="1900" b="1" kern="1200" dirty="0"/>
            <a:t> Framework</a:t>
          </a:r>
        </a:p>
      </dsp:txBody>
      <dsp:txXfrm>
        <a:off x="4371322" y="1413802"/>
        <a:ext cx="1865976" cy="1597076"/>
      </dsp:txXfrm>
    </dsp:sp>
    <dsp:sp modelId="{3BB50EF3-415B-4FAA-8130-26F3DFA04ECA}">
      <dsp:nvSpPr>
        <dsp:cNvPr id="0" name=""/>
        <dsp:cNvSpPr/>
      </dsp:nvSpPr>
      <dsp:spPr>
        <a:xfrm>
          <a:off x="6425635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/>
            <a:t>Userspace</a:t>
          </a:r>
          <a:r>
            <a:rPr lang="it-IT" sz="1900" b="1" kern="1200" dirty="0"/>
            <a:t> Testing via /</a:t>
          </a:r>
          <a:r>
            <a:rPr lang="it-IT" sz="1900" b="1" kern="1200" dirty="0" err="1"/>
            <a:t>dev</a:t>
          </a:r>
          <a:r>
            <a:rPr lang="it-IT" sz="1900" b="1" kern="1200" dirty="0"/>
            <a:t>/</a:t>
          </a:r>
          <a:r>
            <a:rPr lang="it-IT" sz="1900" b="1" kern="1200" dirty="0" err="1"/>
            <a:t>mem</a:t>
          </a:r>
          <a:endParaRPr lang="it-IT" sz="1900" b="1" kern="1200" dirty="0"/>
        </a:p>
      </dsp:txBody>
      <dsp:txXfrm>
        <a:off x="6512033" y="1413802"/>
        <a:ext cx="1865976" cy="1597076"/>
      </dsp:txXfrm>
    </dsp:sp>
    <dsp:sp modelId="{D423E4FF-17CC-40C9-95D6-43B3E71F9DD3}">
      <dsp:nvSpPr>
        <dsp:cNvPr id="0" name=""/>
        <dsp:cNvSpPr/>
      </dsp:nvSpPr>
      <dsp:spPr>
        <a:xfrm>
          <a:off x="8566346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/>
            <a:t>Kernel </a:t>
          </a:r>
          <a:r>
            <a:rPr lang="it-IT" sz="1900" b="1" kern="1200"/>
            <a:t>Module Development</a:t>
          </a:r>
          <a:endParaRPr lang="it-IT" sz="1900" b="1" kern="1200" dirty="0"/>
        </a:p>
      </dsp:txBody>
      <dsp:txXfrm>
        <a:off x="8652744" y="1413802"/>
        <a:ext cx="1865976" cy="1597076"/>
      </dsp:txXfrm>
    </dsp:sp>
    <dsp:sp modelId="{4BB712FC-680D-4F9B-823A-1E73645294E7}">
      <dsp:nvSpPr>
        <dsp:cNvPr id="0" name=""/>
        <dsp:cNvSpPr/>
      </dsp:nvSpPr>
      <dsp:spPr>
        <a:xfrm>
          <a:off x="10707057" y="1327404"/>
          <a:ext cx="2038772" cy="1769872"/>
        </a:xfrm>
        <a:prstGeom prst="roundRect">
          <a:avLst/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/>
            <a:t>Performance </a:t>
          </a:r>
          <a:r>
            <a:rPr lang="it-IT" sz="1900" b="1" kern="1200" dirty="0" err="1"/>
            <a:t>Characterization</a:t>
          </a:r>
          <a:endParaRPr lang="it-IT" sz="1900" b="1" kern="1200" dirty="0"/>
        </a:p>
      </dsp:txBody>
      <dsp:txXfrm>
        <a:off x="10793455" y="1413802"/>
        <a:ext cx="1865976" cy="1597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5E3B5-586B-4526-9D27-C579539D3CA4}">
      <dsp:nvSpPr>
        <dsp:cNvPr id="0" name=""/>
        <dsp:cNvSpPr/>
      </dsp:nvSpPr>
      <dsp:spPr>
        <a:xfrm>
          <a:off x="1619001" y="2754"/>
          <a:ext cx="1844479" cy="1024711"/>
        </a:xfrm>
        <a:prstGeom prst="roundRect">
          <a:avLst>
            <a:gd name="adj" fmla="val 10000"/>
          </a:avLst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000" u="sng" kern="1200" dirty="0" err="1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openamp.dtb</a:t>
          </a:r>
          <a:endParaRPr lang="it-IT" sz="2000" u="sng" kern="1200" dirty="0">
            <a:solidFill>
              <a:schemeClr val="tx1"/>
            </a:solidFill>
          </a:endParaRPr>
        </a:p>
      </dsp:txBody>
      <dsp:txXfrm>
        <a:off x="1649014" y="32767"/>
        <a:ext cx="1784453" cy="964685"/>
      </dsp:txXfrm>
    </dsp:sp>
    <dsp:sp modelId="{9EF218C7-DD0A-4B78-8DB8-54F1CC8AAB0C}">
      <dsp:nvSpPr>
        <dsp:cNvPr id="0" name=""/>
        <dsp:cNvSpPr/>
      </dsp:nvSpPr>
      <dsp:spPr>
        <a:xfrm rot="5400000">
          <a:off x="2349107" y="1053083"/>
          <a:ext cx="384266" cy="461119"/>
        </a:xfrm>
        <a:prstGeom prst="rightArrow">
          <a:avLst>
            <a:gd name="adj1" fmla="val 60000"/>
            <a:gd name="adj2" fmla="val 50000"/>
          </a:avLst>
        </a:prstGeom>
        <a:solidFill>
          <a:srgbClr val="00194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u="sng" kern="1200"/>
        </a:p>
      </dsp:txBody>
      <dsp:txXfrm rot="-5400000">
        <a:off x="2402905" y="1091509"/>
        <a:ext cx="276671" cy="268986"/>
      </dsp:txXfrm>
    </dsp:sp>
    <dsp:sp modelId="{1F601360-B16B-485B-9702-05ADE2CF75D5}">
      <dsp:nvSpPr>
        <dsp:cNvPr id="0" name=""/>
        <dsp:cNvSpPr/>
      </dsp:nvSpPr>
      <dsp:spPr>
        <a:xfrm>
          <a:off x="1619001" y="1539821"/>
          <a:ext cx="1844479" cy="1024711"/>
        </a:xfrm>
        <a:prstGeom prst="roundRect">
          <a:avLst>
            <a:gd name="adj" fmla="val 10000"/>
          </a:avLst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000" u="sng" kern="1200" dirty="0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DTB → DTS</a:t>
          </a:r>
          <a:endParaRPr lang="it-IT" sz="2000" u="sng" kern="1200" dirty="0">
            <a:solidFill>
              <a:schemeClr val="tx1"/>
            </a:solidFill>
          </a:endParaRPr>
        </a:p>
      </dsp:txBody>
      <dsp:txXfrm>
        <a:off x="1649014" y="1569834"/>
        <a:ext cx="1784453" cy="964685"/>
      </dsp:txXfrm>
    </dsp:sp>
    <dsp:sp modelId="{B955D2EA-92B5-49F0-B22E-DDE25F0F1A4E}">
      <dsp:nvSpPr>
        <dsp:cNvPr id="0" name=""/>
        <dsp:cNvSpPr/>
      </dsp:nvSpPr>
      <dsp:spPr>
        <a:xfrm rot="5400000">
          <a:off x="2349107" y="2590150"/>
          <a:ext cx="384266" cy="461119"/>
        </a:xfrm>
        <a:prstGeom prst="rightArrow">
          <a:avLst>
            <a:gd name="adj1" fmla="val 60000"/>
            <a:gd name="adj2" fmla="val 50000"/>
          </a:avLst>
        </a:prstGeom>
        <a:solidFill>
          <a:srgbClr val="00194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u="sng" kern="1200"/>
        </a:p>
      </dsp:txBody>
      <dsp:txXfrm rot="-5400000">
        <a:off x="2402905" y="2628576"/>
        <a:ext cx="276671" cy="268986"/>
      </dsp:txXfrm>
    </dsp:sp>
    <dsp:sp modelId="{20495B40-F398-43A6-B774-F9F171174D73}">
      <dsp:nvSpPr>
        <dsp:cNvPr id="0" name=""/>
        <dsp:cNvSpPr/>
      </dsp:nvSpPr>
      <dsp:spPr>
        <a:xfrm>
          <a:off x="1619001" y="3076887"/>
          <a:ext cx="1844479" cy="1024711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000" u="none" kern="120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Add Shared Memory Region</a:t>
          </a:r>
          <a:endParaRPr lang="it-IT" sz="2000" u="none" kern="1200" dirty="0"/>
        </a:p>
      </dsp:txBody>
      <dsp:txXfrm>
        <a:off x="1649014" y="3106900"/>
        <a:ext cx="1784453" cy="964685"/>
      </dsp:txXfrm>
    </dsp:sp>
    <dsp:sp modelId="{AD0F3EF2-8028-44B8-A174-88D3D610808E}">
      <dsp:nvSpPr>
        <dsp:cNvPr id="0" name=""/>
        <dsp:cNvSpPr/>
      </dsp:nvSpPr>
      <dsp:spPr>
        <a:xfrm rot="5400000">
          <a:off x="2349107" y="4127216"/>
          <a:ext cx="384266" cy="461119"/>
        </a:xfrm>
        <a:prstGeom prst="rightArrow">
          <a:avLst>
            <a:gd name="adj1" fmla="val 60000"/>
            <a:gd name="adj2" fmla="val 50000"/>
          </a:avLst>
        </a:prstGeom>
        <a:solidFill>
          <a:srgbClr val="00194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u="sng" kern="1200"/>
        </a:p>
      </dsp:txBody>
      <dsp:txXfrm rot="-5400000">
        <a:off x="2402905" y="4165642"/>
        <a:ext cx="276671" cy="268986"/>
      </dsp:txXfrm>
    </dsp:sp>
    <dsp:sp modelId="{972936F5-BAEE-46B9-A9D2-4D2D61C78A36}">
      <dsp:nvSpPr>
        <dsp:cNvPr id="0" name=""/>
        <dsp:cNvSpPr/>
      </dsp:nvSpPr>
      <dsp:spPr>
        <a:xfrm>
          <a:off x="1619001" y="4613954"/>
          <a:ext cx="1844479" cy="1024711"/>
        </a:xfrm>
        <a:prstGeom prst="roundRect">
          <a:avLst>
            <a:gd name="adj" fmla="val 10000"/>
          </a:avLst>
        </a:prstGeom>
        <a:solidFill>
          <a:srgbClr val="6FA3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000" u="sng" kern="1200" dirty="0">
              <a:solidFill>
                <a:schemeClr val="tx1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rPr>
            <a:t>DTS → DTB</a:t>
          </a:r>
          <a:endParaRPr lang="it-IT" sz="2000" u="sng" kern="1200" dirty="0">
            <a:solidFill>
              <a:schemeClr val="tx1"/>
            </a:solidFill>
          </a:endParaRPr>
        </a:p>
      </dsp:txBody>
      <dsp:txXfrm>
        <a:off x="1649014" y="4643967"/>
        <a:ext cx="1784453" cy="964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6B355-E8E7-4B14-94C4-5E7D209101B3}">
      <dsp:nvSpPr>
        <dsp:cNvPr id="0" name=""/>
        <dsp:cNvSpPr/>
      </dsp:nvSpPr>
      <dsp:spPr>
        <a:xfrm>
          <a:off x="3456" y="3140"/>
          <a:ext cx="3369739" cy="6624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XPAR_LPD_IS_CACHE_COHERENT Macro</a:t>
          </a:r>
          <a:endParaRPr lang="it-IT" sz="1600" kern="1200" dirty="0"/>
        </a:p>
      </dsp:txBody>
      <dsp:txXfrm>
        <a:off x="3456" y="3140"/>
        <a:ext cx="3369739" cy="662400"/>
      </dsp:txXfrm>
    </dsp:sp>
    <dsp:sp modelId="{74CDAB7A-CB1B-400A-91F5-22AF314A37FC}">
      <dsp:nvSpPr>
        <dsp:cNvPr id="0" name=""/>
        <dsp:cNvSpPr/>
      </dsp:nvSpPr>
      <dsp:spPr>
        <a:xfrm>
          <a:off x="3456" y="665540"/>
          <a:ext cx="3369739" cy="1386997"/>
        </a:xfrm>
        <a:prstGeom prst="rect">
          <a:avLst/>
        </a:prstGeom>
        <a:solidFill>
          <a:srgbClr val="CDDF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Requires custom Vivado hardware design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 available in standard Kria BSP</a:t>
          </a:r>
          <a:endParaRPr lang="it-IT" sz="1600" kern="1200" dirty="0"/>
        </a:p>
      </dsp:txBody>
      <dsp:txXfrm>
        <a:off x="3456" y="665540"/>
        <a:ext cx="3369739" cy="1386997"/>
      </dsp:txXfrm>
    </dsp:sp>
    <dsp:sp modelId="{2DCBD0D3-7481-45C4-AD98-23E9EA534DC2}">
      <dsp:nvSpPr>
        <dsp:cNvPr id="0" name=""/>
        <dsp:cNvSpPr/>
      </dsp:nvSpPr>
      <dsp:spPr>
        <a:xfrm>
          <a:off x="3844958" y="3140"/>
          <a:ext cx="3369739" cy="6624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PMUFW Broadcast </a:t>
          </a:r>
          <a:r>
            <a:rPr lang="it-IT" sz="1600" b="1" kern="1200" dirty="0" err="1"/>
            <a:t>Enable</a:t>
          </a:r>
          <a:endParaRPr lang="it-IT" sz="1600" kern="1200" dirty="0"/>
        </a:p>
      </dsp:txBody>
      <dsp:txXfrm>
        <a:off x="3844958" y="3140"/>
        <a:ext cx="3369739" cy="662400"/>
      </dsp:txXfrm>
    </dsp:sp>
    <dsp:sp modelId="{952059CE-B1E2-4B3A-9BF2-4A94D8352F8A}">
      <dsp:nvSpPr>
        <dsp:cNvPr id="0" name=""/>
        <dsp:cNvSpPr/>
      </dsp:nvSpPr>
      <dsp:spPr>
        <a:xfrm>
          <a:off x="3844958" y="665540"/>
          <a:ext cx="3369739" cy="1386997"/>
        </a:xfrm>
        <a:prstGeom prst="rect">
          <a:avLst/>
        </a:prstGeom>
        <a:solidFill>
          <a:srgbClr val="CDDF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Platform Management Unit must </a:t>
          </a:r>
          <a:r>
            <a:rPr lang="it-IT" sz="1600" kern="1200" dirty="0" err="1"/>
            <a:t>configure</a:t>
          </a:r>
          <a:r>
            <a:rPr lang="it-IT" sz="1600" kern="1200" dirty="0"/>
            <a:t> IPI controller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Enables RPU snoop request propagation through CCI-400</a:t>
          </a:r>
          <a:endParaRPr lang="it-IT" sz="1600" kern="1200" dirty="0"/>
        </a:p>
      </dsp:txBody>
      <dsp:txXfrm>
        <a:off x="3844958" y="665540"/>
        <a:ext cx="3369739" cy="1386997"/>
      </dsp:txXfrm>
    </dsp:sp>
    <dsp:sp modelId="{64C16BA9-87C2-40C4-AA15-A911758B5BCF}">
      <dsp:nvSpPr>
        <dsp:cNvPr id="0" name=""/>
        <dsp:cNvSpPr/>
      </dsp:nvSpPr>
      <dsp:spPr>
        <a:xfrm>
          <a:off x="7670590" y="13719"/>
          <a:ext cx="3369739" cy="662400"/>
        </a:xfrm>
        <a:prstGeom prst="rect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FSBL </a:t>
          </a:r>
          <a:r>
            <a:rPr lang="fr-FR" sz="1600" b="1" kern="1200" dirty="0" err="1"/>
            <a:t>Snoop</a:t>
          </a:r>
          <a:r>
            <a:rPr lang="fr-FR" sz="1600" b="1" kern="1200" dirty="0"/>
            <a:t> Port Configuration</a:t>
          </a:r>
          <a:endParaRPr lang="it-IT" sz="1600" kern="1200" dirty="0"/>
        </a:p>
      </dsp:txBody>
      <dsp:txXfrm>
        <a:off x="7670590" y="13719"/>
        <a:ext cx="3369739" cy="662400"/>
      </dsp:txXfrm>
    </dsp:sp>
    <dsp:sp modelId="{3C44A346-6144-4175-A7B0-DEB0E6922D4B}">
      <dsp:nvSpPr>
        <dsp:cNvPr id="0" name=""/>
        <dsp:cNvSpPr/>
      </dsp:nvSpPr>
      <dsp:spPr>
        <a:xfrm>
          <a:off x="7686461" y="665540"/>
          <a:ext cx="3369739" cy="1386997"/>
        </a:xfrm>
        <a:prstGeom prst="rect">
          <a:avLst/>
        </a:prstGeom>
        <a:solidFill>
          <a:srgbClr val="CDDF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Stage Bootloader (EL3 privilege) must program CCI-400 registers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 hardware snooping on slave port S2 (RPU interface)</a:t>
          </a:r>
          <a:endParaRPr lang="it-IT" sz="1600" kern="1200" dirty="0"/>
        </a:p>
      </dsp:txBody>
      <dsp:txXfrm>
        <a:off x="7686461" y="665540"/>
        <a:ext cx="3369739" cy="1386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61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image" Target="../media/image39.sv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37.svg"/><Relationship Id="rId15" Type="http://schemas.openxmlformats.org/officeDocument/2006/relationships/image" Target="../media/image42.png"/><Relationship Id="rId10" Type="http://schemas.openxmlformats.org/officeDocument/2006/relationships/diagramData" Target="../diagrams/data3.xml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5F9E8930-9DCA-C99D-D00A-FDCD2145BB9F}"/>
              </a:ext>
            </a:extLst>
          </p:cNvPr>
          <p:cNvSpPr/>
          <p:nvPr/>
        </p:nvSpPr>
        <p:spPr>
          <a:xfrm>
            <a:off x="6770671" y="2600"/>
            <a:ext cx="3113070" cy="821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A1BB7DA7-0595-8E03-ACFC-AE4743EB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21" y="0"/>
            <a:ext cx="6965879" cy="8216725"/>
          </a:xfrm>
          <a:prstGeom prst="rect">
            <a:avLst/>
          </a:prstGeom>
        </p:spPr>
      </p:pic>
      <p:sp>
        <p:nvSpPr>
          <p:cNvPr id="9" name="Documento 8">
            <a:extLst>
              <a:ext uri="{FF2B5EF4-FFF2-40B4-BE49-F238E27FC236}">
                <a16:creationId xmlns:a16="http://schemas.microsoft.com/office/drawing/2014/main" id="{1EE20DB5-F123-F5FC-284F-D87057BB8F03}"/>
              </a:ext>
            </a:extLst>
          </p:cNvPr>
          <p:cNvSpPr/>
          <p:nvPr/>
        </p:nvSpPr>
        <p:spPr>
          <a:xfrm rot="5400000" flipV="1">
            <a:off x="1398583" y="1837773"/>
            <a:ext cx="8216725" cy="4541179"/>
          </a:xfrm>
          <a:prstGeom prst="flowChartDocument">
            <a:avLst/>
          </a:prstGeom>
          <a:solidFill>
            <a:srgbClr val="101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793791" y="817484"/>
            <a:ext cx="6172090" cy="4514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/>
                <a:cs typeface="Arial" panose="020B0604020202020204" pitchFamily="34" charset="0"/>
              </a:rPr>
              <a:t>Hardware Cache Coherence Analysis in Zynq UltraScale+ </a:t>
            </a:r>
            <a:r>
              <a:rPr lang="en-US" sz="3600" b="1" dirty="0" err="1">
                <a:solidFill>
                  <a:srgbClr val="F2F5FA"/>
                </a:solidFill>
                <a:latin typeface="Arial" panose="020B0604020202020204" pitchFamily="34" charset="0"/>
                <a:ea typeface="Geist Bold"/>
                <a:cs typeface="Arial" panose="020B0604020202020204" pitchFamily="34" charset="0"/>
              </a:rPr>
              <a:t>MPSoC</a:t>
            </a: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/>
                <a:cs typeface="Arial" panose="020B0604020202020204" pitchFamily="34" charset="0"/>
              </a:rPr>
              <a:t>:</a:t>
            </a:r>
            <a:b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/>
                <a:cs typeface="Arial" panose="020B0604020202020204" pitchFamily="34" charset="0"/>
              </a:rPr>
              <a:t>CCI-400 Characterization and APU-RPU Communication Performance</a:t>
            </a:r>
            <a:endParaRPr lang="en-US" sz="3600" dirty="0">
              <a:latin typeface="Arial" panose="020B0604020202020204" pitchFamily="34" charset="0"/>
              <a:ea typeface="Geist Bold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459825"/>
            <a:ext cx="635702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Luigi Caucci, Simone Cecere</a:t>
            </a:r>
            <a:endParaRPr lang="en-US" sz="1550" dirty="0">
              <a:latin typeface="Arial" panose="020B0604020202020204" pitchFamily="34" charset="0"/>
              <a:ea typeface="Geist" panose="020B060402020202020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941075"/>
            <a:ext cx="6357023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Department of Electrical Engineering and Information Technology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University of Naples Federico II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Naples, Italy</a:t>
            </a:r>
            <a:endParaRPr lang="en-US" sz="1550" dirty="0">
              <a:latin typeface="Arial" panose="020B0604020202020204" pitchFamily="34" charset="0"/>
              <a:ea typeface="Geist" panose="020B060402020202020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938343"/>
            <a:ext cx="635702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Email: {l.caucci, simo.cecere}@studenti.unina.it</a:t>
            </a:r>
            <a:endParaRPr lang="en-US" sz="1550" dirty="0">
              <a:latin typeface="Arial" panose="020B0604020202020204" pitchFamily="34" charset="0"/>
              <a:ea typeface="Geist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31" y="784741"/>
            <a:ext cx="10617637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2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Experimental Results: Definitive Cache Incoherence</a:t>
            </a:r>
            <a:endParaRPr lang="en-US" sz="3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9131" y="1395293"/>
            <a:ext cx="9682639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Stress Test Results: 100,000 Consecutive Read Operations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13024" y="2288023"/>
            <a:ext cx="5636089" cy="2391966"/>
          </a:xfrm>
          <a:prstGeom prst="roundRect">
            <a:avLst>
              <a:gd name="adj" fmla="val 268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22340" y="2295643"/>
            <a:ext cx="5619154" cy="6507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4426" y="2403633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Run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907125" y="2403633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Reads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75607" y="2403633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Stale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96380" y="2403633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Fresh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059086" y="2403633"/>
            <a:ext cx="1182408" cy="434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Coherence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22340" y="2946439"/>
            <a:ext cx="5619154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4426" y="3054429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907125" y="3054429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075607" y="3054429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15527" y="3054429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326420" y="3054429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0%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2340" y="3379826"/>
            <a:ext cx="5619154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34426" y="3487816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907125" y="3487816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3075607" y="3487816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315527" y="3487816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26420" y="3487816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0%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340" y="3813214"/>
            <a:ext cx="5619154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4426" y="3921204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907125" y="3921204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3075607" y="3921204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315527" y="3921204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326420" y="3921204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0%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2340" y="4246601"/>
            <a:ext cx="5619154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4426" y="4354591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Total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907125" y="4354591"/>
            <a:ext cx="743558" cy="434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300,000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3075607" y="4354591"/>
            <a:ext cx="743558" cy="434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300,000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315527" y="4354591"/>
            <a:ext cx="74355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326420" y="4354591"/>
            <a:ext cx="74779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0%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22340" y="5262443"/>
            <a:ext cx="5451871" cy="2182416"/>
          </a:xfrm>
          <a:prstGeom prst="roundRect">
            <a:avLst>
              <a:gd name="adj" fmla="val 3219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13" y="5450799"/>
            <a:ext cx="368737" cy="295032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1286471" y="5471516"/>
            <a:ext cx="4585692" cy="1739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Observation: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RPU reads OLD pattern 300,000/300,000 times</a:t>
            </a:r>
          </a:p>
          <a:p>
            <a:pPr marL="285750" indent="-285750" algn="l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NEW pattern (in APU cache) never detected</a:t>
            </a:r>
          </a:p>
          <a:p>
            <a:pPr marL="0" indent="0" algn="l">
              <a:lnSpc>
                <a:spcPts val="1700"/>
              </a:lnSpc>
              <a:buNone/>
            </a:pP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Conclusion:❌ CCI-400 hardware coherence is non-functional❌ No snoop operations occurring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6687410" y="2248376"/>
            <a:ext cx="406503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Configuration Verification Status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6636614" y="2762726"/>
            <a:ext cx="7532184" cy="3482340"/>
          </a:xfrm>
          <a:prstGeom prst="roundRect">
            <a:avLst>
              <a:gd name="adj" fmla="val 2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"/>
          <p:cNvSpPr/>
          <p:nvPr/>
        </p:nvSpPr>
        <p:spPr>
          <a:xfrm>
            <a:off x="6643688" y="2770346"/>
            <a:ext cx="7517490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8"/>
          <p:cNvSpPr/>
          <p:nvPr/>
        </p:nvSpPr>
        <p:spPr>
          <a:xfrm>
            <a:off x="6687410" y="2878336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Prerequisite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11257369" y="2878336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Status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12816747" y="2878336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Layer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41"/>
          <p:cNvSpPr/>
          <p:nvPr/>
        </p:nvSpPr>
        <p:spPr>
          <a:xfrm>
            <a:off x="6643688" y="3203734"/>
            <a:ext cx="7517490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6687410" y="3311723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Device tree CCI-400 node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3"/>
          <p:cNvSpPr/>
          <p:nvPr/>
        </p:nvSpPr>
        <p:spPr>
          <a:xfrm>
            <a:off x="11257369" y="3311723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✓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4"/>
          <p:cNvSpPr/>
          <p:nvPr/>
        </p:nvSpPr>
        <p:spPr>
          <a:xfrm>
            <a:off x="12816747" y="3311723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OS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45"/>
          <p:cNvSpPr/>
          <p:nvPr/>
        </p:nvSpPr>
        <p:spPr>
          <a:xfrm>
            <a:off x="6643688" y="3637121"/>
            <a:ext cx="7517490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6"/>
          <p:cNvSpPr/>
          <p:nvPr/>
        </p:nvSpPr>
        <p:spPr>
          <a:xfrm>
            <a:off x="6687410" y="3745111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dma-coherent property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7"/>
          <p:cNvSpPr/>
          <p:nvPr/>
        </p:nvSpPr>
        <p:spPr>
          <a:xfrm>
            <a:off x="11257369" y="3745111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✓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8"/>
          <p:cNvSpPr/>
          <p:nvPr/>
        </p:nvSpPr>
        <p:spPr>
          <a:xfrm>
            <a:off x="12816747" y="3745111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OS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49"/>
          <p:cNvSpPr/>
          <p:nvPr/>
        </p:nvSpPr>
        <p:spPr>
          <a:xfrm>
            <a:off x="6643688" y="4070509"/>
            <a:ext cx="7517490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50"/>
          <p:cNvSpPr/>
          <p:nvPr/>
        </p:nvSpPr>
        <p:spPr>
          <a:xfrm>
            <a:off x="6687410" y="4178498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Shareability attributes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51"/>
          <p:cNvSpPr/>
          <p:nvPr/>
        </p:nvSpPr>
        <p:spPr>
          <a:xfrm>
            <a:off x="11257369" y="4178498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✓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52"/>
          <p:cNvSpPr/>
          <p:nvPr/>
        </p:nvSpPr>
        <p:spPr>
          <a:xfrm>
            <a:off x="12816747" y="4178498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OS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3"/>
          <p:cNvSpPr/>
          <p:nvPr/>
        </p:nvSpPr>
        <p:spPr>
          <a:xfrm>
            <a:off x="6643688" y="4503896"/>
            <a:ext cx="7517490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54"/>
          <p:cNvSpPr/>
          <p:nvPr/>
        </p:nvSpPr>
        <p:spPr>
          <a:xfrm>
            <a:off x="6687410" y="4611886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RPU0_CFG COHERENT bit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55"/>
          <p:cNvSpPr/>
          <p:nvPr/>
        </p:nvSpPr>
        <p:spPr>
          <a:xfrm>
            <a:off x="11257369" y="4611886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✓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56"/>
          <p:cNvSpPr/>
          <p:nvPr/>
        </p:nvSpPr>
        <p:spPr>
          <a:xfrm>
            <a:off x="12816747" y="4611886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Register</a:t>
            </a:r>
            <a:endParaRPr 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57"/>
          <p:cNvSpPr/>
          <p:nvPr/>
        </p:nvSpPr>
        <p:spPr>
          <a:xfrm>
            <a:off x="6643688" y="4937284"/>
            <a:ext cx="7517490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58"/>
          <p:cNvSpPr/>
          <p:nvPr/>
        </p:nvSpPr>
        <p:spPr>
          <a:xfrm>
            <a:off x="6687410" y="5045273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XPAR_LPD_IS_CACHE_COHERENT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59"/>
          <p:cNvSpPr/>
          <p:nvPr/>
        </p:nvSpPr>
        <p:spPr>
          <a:xfrm>
            <a:off x="11257369" y="5045273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✗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60"/>
          <p:cNvSpPr/>
          <p:nvPr/>
        </p:nvSpPr>
        <p:spPr>
          <a:xfrm>
            <a:off x="12816747" y="5045273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Vivado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61"/>
          <p:cNvSpPr/>
          <p:nvPr/>
        </p:nvSpPr>
        <p:spPr>
          <a:xfrm>
            <a:off x="6643688" y="5370671"/>
            <a:ext cx="7517490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62"/>
          <p:cNvSpPr/>
          <p:nvPr/>
        </p:nvSpPr>
        <p:spPr>
          <a:xfrm>
            <a:off x="6687410" y="5478661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PMUFW broadcast enable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63"/>
          <p:cNvSpPr/>
          <p:nvPr/>
        </p:nvSpPr>
        <p:spPr>
          <a:xfrm>
            <a:off x="11257369" y="5478661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✗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64"/>
          <p:cNvSpPr/>
          <p:nvPr/>
        </p:nvSpPr>
        <p:spPr>
          <a:xfrm>
            <a:off x="12816747" y="5478661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Firmware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65"/>
          <p:cNvSpPr/>
          <p:nvPr/>
        </p:nvSpPr>
        <p:spPr>
          <a:xfrm>
            <a:off x="6643688" y="5804059"/>
            <a:ext cx="7517490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 66"/>
          <p:cNvSpPr/>
          <p:nvPr/>
        </p:nvSpPr>
        <p:spPr>
          <a:xfrm>
            <a:off x="6687410" y="5912048"/>
            <a:ext cx="41841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FSBL snoop port enable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 67"/>
          <p:cNvSpPr/>
          <p:nvPr/>
        </p:nvSpPr>
        <p:spPr>
          <a:xfrm>
            <a:off x="11257369" y="5912048"/>
            <a:ext cx="117347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✗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 68"/>
          <p:cNvSpPr/>
          <p:nvPr/>
        </p:nvSpPr>
        <p:spPr>
          <a:xfrm>
            <a:off x="12816747" y="5912048"/>
            <a:ext cx="117714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Firmware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69"/>
          <p:cNvSpPr/>
          <p:nvPr/>
        </p:nvSpPr>
        <p:spPr>
          <a:xfrm>
            <a:off x="6643688" y="6660354"/>
            <a:ext cx="7772400" cy="1054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C593DB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Critical Finding: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Three missing prerequisites in standard BSP.</a:t>
            </a:r>
          </a:p>
          <a:p>
            <a:pPr marL="0" indent="0" algn="l">
              <a:buNone/>
            </a:pPr>
            <a:endParaRPr lang="en-US" sz="160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Custom firmware modifications are needed.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15">
            <a:extLst>
              <a:ext uri="{FF2B5EF4-FFF2-40B4-BE49-F238E27FC236}">
                <a16:creationId xmlns:a16="http://schemas.microsoft.com/office/drawing/2014/main" id="{27F506DF-107B-E2E2-49D7-70C53D802B40}"/>
              </a:ext>
            </a:extLst>
          </p:cNvPr>
          <p:cNvSpPr/>
          <p:nvPr/>
        </p:nvSpPr>
        <p:spPr>
          <a:xfrm>
            <a:off x="10608463" y="5897583"/>
            <a:ext cx="3913653" cy="2043616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Image 6" descr="preencoded.png">
            <a:extLst>
              <a:ext uri="{FF2B5EF4-FFF2-40B4-BE49-F238E27FC236}">
                <a16:creationId xmlns:a16="http://schemas.microsoft.com/office/drawing/2014/main" id="{E48CB57D-B756-4C0B-1F84-E93C1666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614" y="6008711"/>
            <a:ext cx="492087" cy="43913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73748" y="312299"/>
            <a:ext cx="7686675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Testing Protocol and Stress Test Implementation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73748" y="835455"/>
            <a:ext cx="5349835" cy="287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Communication Protocol Sequence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98CA4F4-C9EF-479C-87E5-EA7C3228C3E9}"/>
              </a:ext>
            </a:extLst>
          </p:cNvPr>
          <p:cNvSpPr/>
          <p:nvPr/>
        </p:nvSpPr>
        <p:spPr>
          <a:xfrm>
            <a:off x="385744" y="1343024"/>
            <a:ext cx="1585912" cy="9429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APU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C587F260-67EA-8BCE-1C39-57CA4732AFBF}"/>
              </a:ext>
            </a:extLst>
          </p:cNvPr>
          <p:cNvSpPr/>
          <p:nvPr/>
        </p:nvSpPr>
        <p:spPr>
          <a:xfrm>
            <a:off x="9286872" y="1343025"/>
            <a:ext cx="1585912" cy="9429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RPU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F848FEA3-5C1F-FD50-2D6C-E4F1F53EBC93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78700" y="2285999"/>
            <a:ext cx="0" cy="5655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72372E5C-ABE5-6C78-44F0-199A912CFC23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0079828" y="2286000"/>
            <a:ext cx="0" cy="55820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26129DE5-92DD-3980-C3CC-F8C447892E50}"/>
              </a:ext>
            </a:extLst>
          </p:cNvPr>
          <p:cNvSpPr/>
          <p:nvPr/>
        </p:nvSpPr>
        <p:spPr>
          <a:xfrm>
            <a:off x="3750453" y="1343024"/>
            <a:ext cx="1585912" cy="942975"/>
          </a:xfrm>
          <a:prstGeom prst="rect">
            <a:avLst/>
          </a:prstGeom>
          <a:solidFill>
            <a:srgbClr val="CD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TTC0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269FA12-158D-241A-A3DD-A9F60FB1DB29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543409" y="2285999"/>
            <a:ext cx="0" cy="5655200"/>
          </a:xfrm>
          <a:prstGeom prst="line">
            <a:avLst/>
          </a:prstGeom>
          <a:ln w="38100">
            <a:solidFill>
              <a:srgbClr val="CD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EF9C4E5-A963-AD2B-5D45-8A7A5E560F05}"/>
              </a:ext>
            </a:extLst>
          </p:cNvPr>
          <p:cNvCxnSpPr>
            <a:cxnSpLocks/>
          </p:cNvCxnSpPr>
          <p:nvPr/>
        </p:nvCxnSpPr>
        <p:spPr>
          <a:xfrm>
            <a:off x="1178700" y="2786063"/>
            <a:ext cx="33647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5814FEE1-41C2-0A15-EE12-2457225345A7}"/>
              </a:ext>
            </a:extLst>
          </p:cNvPr>
          <p:cNvSpPr/>
          <p:nvPr/>
        </p:nvSpPr>
        <p:spPr>
          <a:xfrm>
            <a:off x="5922162" y="1308973"/>
            <a:ext cx="1585912" cy="942975"/>
          </a:xfrm>
          <a:prstGeom prst="rect">
            <a:avLst/>
          </a:prstGeom>
          <a:solidFill>
            <a:srgbClr val="CD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DDR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shared_mem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DFE8B45F-AC92-DF4F-1E84-00466D24B13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715118" y="2251948"/>
            <a:ext cx="0" cy="5616072"/>
          </a:xfrm>
          <a:prstGeom prst="line">
            <a:avLst/>
          </a:prstGeom>
          <a:ln w="38100">
            <a:solidFill>
              <a:srgbClr val="CD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49A5C03-3D07-051F-4CE0-2DDE223E1E8D}"/>
              </a:ext>
            </a:extLst>
          </p:cNvPr>
          <p:cNvCxnSpPr/>
          <p:nvPr/>
        </p:nvCxnSpPr>
        <p:spPr>
          <a:xfrm>
            <a:off x="1178700" y="3486151"/>
            <a:ext cx="5536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0339124A-8DF6-92A9-2CB9-A3C8D137304B}"/>
              </a:ext>
            </a:extLst>
          </p:cNvPr>
          <p:cNvCxnSpPr/>
          <p:nvPr/>
        </p:nvCxnSpPr>
        <p:spPr>
          <a:xfrm flipH="1">
            <a:off x="6715118" y="4949017"/>
            <a:ext cx="33647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BEE8E6E7-F071-4240-8C84-280E16F74840}"/>
              </a:ext>
            </a:extLst>
          </p:cNvPr>
          <p:cNvCxnSpPr/>
          <p:nvPr/>
        </p:nvCxnSpPr>
        <p:spPr>
          <a:xfrm flipH="1">
            <a:off x="4543409" y="6545129"/>
            <a:ext cx="553641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3611B909-A8F0-5816-99BE-712541D0DAA0}"/>
              </a:ext>
            </a:extLst>
          </p:cNvPr>
          <p:cNvCxnSpPr/>
          <p:nvPr/>
        </p:nvCxnSpPr>
        <p:spPr>
          <a:xfrm flipH="1">
            <a:off x="6715118" y="7733754"/>
            <a:ext cx="33647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E6C162D-7ADB-83C8-61F1-B688775B7E50}"/>
              </a:ext>
            </a:extLst>
          </p:cNvPr>
          <p:cNvSpPr txBox="1"/>
          <p:nvPr/>
        </p:nvSpPr>
        <p:spPr>
          <a:xfrm>
            <a:off x="2327533" y="2427683"/>
            <a:ext cx="25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</a:t>
            </a:r>
            <a:r>
              <a:rPr lang="it-IT" sz="1100" dirty="0" err="1">
                <a:solidFill>
                  <a:schemeClr val="bg1"/>
                </a:solidFill>
              </a:rPr>
              <a:t>start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7874CD6-1315-5705-E593-C3A119934134}"/>
              </a:ext>
            </a:extLst>
          </p:cNvPr>
          <p:cNvSpPr txBox="1"/>
          <p:nvPr/>
        </p:nvSpPr>
        <p:spPr>
          <a:xfrm>
            <a:off x="2128822" y="3127770"/>
            <a:ext cx="418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Write payload, size, </a:t>
            </a:r>
            <a:r>
              <a:rPr lang="it-IT" dirty="0" err="1">
                <a:solidFill>
                  <a:schemeClr val="bg1"/>
                </a:solidFill>
              </a:rPr>
              <a:t>t</a:t>
            </a:r>
            <a:r>
              <a:rPr lang="it-IT" sz="1100" dirty="0" err="1">
                <a:solidFill>
                  <a:schemeClr val="bg1"/>
                </a:solidFill>
              </a:rPr>
              <a:t>start</a:t>
            </a:r>
            <a:r>
              <a:rPr lang="it-IT" dirty="0">
                <a:solidFill>
                  <a:schemeClr val="bg1"/>
                </a:solidFill>
              </a:rPr>
              <a:t>,    START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50DAF0C-2597-65C9-AF14-A8A834A53240}"/>
              </a:ext>
            </a:extLst>
          </p:cNvPr>
          <p:cNvSpPr txBox="1"/>
          <p:nvPr/>
        </p:nvSpPr>
        <p:spPr>
          <a:xfrm>
            <a:off x="7908118" y="4514855"/>
            <a:ext cx="25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Read size, </a:t>
            </a:r>
            <a:r>
              <a:rPr lang="it-IT" dirty="0" err="1">
                <a:solidFill>
                  <a:schemeClr val="bg1"/>
                </a:solidFill>
              </a:rPr>
              <a:t>t</a:t>
            </a:r>
            <a:r>
              <a:rPr lang="it-IT" sz="1100" dirty="0" err="1">
                <a:solidFill>
                  <a:schemeClr val="bg1"/>
                </a:solidFill>
              </a:rPr>
              <a:t>start</a:t>
            </a:r>
            <a:r>
              <a:rPr lang="it-IT" dirty="0">
                <a:solidFill>
                  <a:schemeClr val="bg1"/>
                </a:solidFill>
              </a:rPr>
              <a:t> 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DF6CD3F7-D096-371E-BA9F-9DD462403FCC}"/>
              </a:ext>
            </a:extLst>
          </p:cNvPr>
          <p:cNvSpPr txBox="1"/>
          <p:nvPr/>
        </p:nvSpPr>
        <p:spPr>
          <a:xfrm>
            <a:off x="7508075" y="2294612"/>
            <a:ext cx="257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Wait</a:t>
            </a:r>
            <a:r>
              <a:rPr lang="it-IT" dirty="0">
                <a:solidFill>
                  <a:schemeClr val="bg1"/>
                </a:solidFill>
              </a:rPr>
              <a:t> for START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(invalidate cache)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67BBB3B-5A0C-D46C-7E78-18966D68BE9B}"/>
              </a:ext>
            </a:extLst>
          </p:cNvPr>
          <p:cNvSpPr txBox="1"/>
          <p:nvPr/>
        </p:nvSpPr>
        <p:spPr>
          <a:xfrm>
            <a:off x="7904551" y="6135316"/>
            <a:ext cx="25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</a:t>
            </a:r>
            <a:r>
              <a:rPr lang="it-IT" sz="1100" dirty="0" err="1">
                <a:solidFill>
                  <a:schemeClr val="bg1"/>
                </a:solidFill>
              </a:rPr>
              <a:t>end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33909D45-CA79-F146-E87E-31DFA83D8A27}"/>
              </a:ext>
            </a:extLst>
          </p:cNvPr>
          <p:cNvSpPr txBox="1"/>
          <p:nvPr/>
        </p:nvSpPr>
        <p:spPr>
          <a:xfrm>
            <a:off x="7904550" y="7360135"/>
            <a:ext cx="25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Write </a:t>
            </a:r>
            <a:r>
              <a:rPr lang="it-IT" dirty="0" err="1">
                <a:solidFill>
                  <a:schemeClr val="bg1"/>
                </a:solidFill>
              </a:rPr>
              <a:t>result</a:t>
            </a:r>
            <a:r>
              <a:rPr lang="it-IT" dirty="0">
                <a:solidFill>
                  <a:schemeClr val="bg1"/>
                </a:solidFill>
              </a:rPr>
              <a:t>, ACK</a:t>
            </a:r>
            <a:endParaRPr lang="it-IT" sz="1100" dirty="0">
              <a:solidFill>
                <a:schemeClr val="bg1"/>
              </a:solidFill>
            </a:endParaRPr>
          </a:p>
        </p:txBody>
      </p: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31246E41-63AA-4C3A-655C-0B739DB4BEE0}"/>
              </a:ext>
            </a:extLst>
          </p:cNvPr>
          <p:cNvCxnSpPr/>
          <p:nvPr/>
        </p:nvCxnSpPr>
        <p:spPr>
          <a:xfrm>
            <a:off x="1178700" y="4540152"/>
            <a:ext cx="7929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a gomito 77">
            <a:extLst>
              <a:ext uri="{FF2B5EF4-FFF2-40B4-BE49-F238E27FC236}">
                <a16:creationId xmlns:a16="http://schemas.microsoft.com/office/drawing/2014/main" id="{7F8F30F6-594B-1DBB-9C97-EDF8D832AC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78698" y="4540152"/>
            <a:ext cx="792958" cy="729739"/>
          </a:xfrm>
          <a:prstGeom prst="bentConnector3">
            <a:avLst>
              <a:gd name="adj1" fmla="val -76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95240A3-3F26-A8D9-989B-CF4B49A77E0C}"/>
              </a:ext>
            </a:extLst>
          </p:cNvPr>
          <p:cNvSpPr txBox="1"/>
          <p:nvPr/>
        </p:nvSpPr>
        <p:spPr>
          <a:xfrm>
            <a:off x="1971656" y="4720355"/>
            <a:ext cx="137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Wait</a:t>
            </a:r>
            <a:r>
              <a:rPr lang="it-IT" dirty="0">
                <a:solidFill>
                  <a:schemeClr val="bg1"/>
                </a:solidFill>
              </a:rPr>
              <a:t> for ACK</a:t>
            </a:r>
          </a:p>
        </p:txBody>
      </p:sp>
      <p:sp>
        <p:nvSpPr>
          <p:cNvPr id="91" name="Text 24"/>
          <p:cNvSpPr/>
          <p:nvPr/>
        </p:nvSpPr>
        <p:spPr>
          <a:xfrm>
            <a:off x="10758487" y="6115479"/>
            <a:ext cx="3278147" cy="33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Shared Timer Infrastructure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 25"/>
          <p:cNvSpPr/>
          <p:nvPr/>
        </p:nvSpPr>
        <p:spPr>
          <a:xfrm>
            <a:off x="10758487" y="6518923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Triple Timer Counter 0 (TTC0):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 26"/>
          <p:cNvSpPr/>
          <p:nvPr/>
        </p:nvSpPr>
        <p:spPr>
          <a:xfrm>
            <a:off x="10758487" y="6803006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Base address: 0xFF110000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 27"/>
          <p:cNvSpPr/>
          <p:nvPr/>
        </p:nvSpPr>
        <p:spPr>
          <a:xfrm>
            <a:off x="10758487" y="7016009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Clock frequency: ~100 MHz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 28"/>
          <p:cNvSpPr/>
          <p:nvPr/>
        </p:nvSpPr>
        <p:spPr>
          <a:xfrm>
            <a:off x="10758487" y="7229011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Time resolution: 10 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 29"/>
          <p:cNvSpPr/>
          <p:nvPr/>
        </p:nvSpPr>
        <p:spPr>
          <a:xfrm>
            <a:off x="10758487" y="7442014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Counter width: 32-bit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 30"/>
          <p:cNvSpPr/>
          <p:nvPr/>
        </p:nvSpPr>
        <p:spPr>
          <a:xfrm>
            <a:off x="10758487" y="7655017"/>
            <a:ext cx="370677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Shared hardware clock eliminates drift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Immagine 107">
            <a:extLst>
              <a:ext uri="{FF2B5EF4-FFF2-40B4-BE49-F238E27FC236}">
                <a16:creationId xmlns:a16="http://schemas.microsoft.com/office/drawing/2014/main" id="{C5356A46-4F2D-7853-701C-8F12A3E99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90426" y="3400113"/>
            <a:ext cx="993734" cy="859611"/>
          </a:xfrm>
          <a:prstGeom prst="rect">
            <a:avLst/>
          </a:prstGeom>
        </p:spPr>
      </p:pic>
      <p:cxnSp>
        <p:nvCxnSpPr>
          <p:cNvPr id="109" name="Connettore 2 108">
            <a:extLst>
              <a:ext uri="{FF2B5EF4-FFF2-40B4-BE49-F238E27FC236}">
                <a16:creationId xmlns:a16="http://schemas.microsoft.com/office/drawing/2014/main" id="{0F818F66-3ADC-1C3C-754A-6DF5587612C6}"/>
              </a:ext>
            </a:extLst>
          </p:cNvPr>
          <p:cNvCxnSpPr/>
          <p:nvPr/>
        </p:nvCxnSpPr>
        <p:spPr>
          <a:xfrm flipH="1">
            <a:off x="6715118" y="2957394"/>
            <a:ext cx="33647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C8E2616-F237-3BA1-2A86-A76AA274229B}"/>
              </a:ext>
            </a:extLst>
          </p:cNvPr>
          <p:cNvSpPr txBox="1"/>
          <p:nvPr/>
        </p:nvSpPr>
        <p:spPr>
          <a:xfrm>
            <a:off x="8120649" y="3450169"/>
            <a:ext cx="122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Invalidate metadata</a:t>
            </a:r>
            <a:endParaRPr lang="it-IT" sz="1100" dirty="0">
              <a:solidFill>
                <a:schemeClr val="bg1"/>
              </a:solidFill>
            </a:endParaRPr>
          </a:p>
        </p:txBody>
      </p:sp>
      <p:pic>
        <p:nvPicPr>
          <p:cNvPr id="111" name="Immagine 110">
            <a:extLst>
              <a:ext uri="{FF2B5EF4-FFF2-40B4-BE49-F238E27FC236}">
                <a16:creationId xmlns:a16="http://schemas.microsoft.com/office/drawing/2014/main" id="{EA7CAB12-B204-B50B-38E2-AD3DC252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85077" y="5266583"/>
            <a:ext cx="993734" cy="859611"/>
          </a:xfrm>
          <a:prstGeom prst="rect">
            <a:avLst/>
          </a:prstGeom>
        </p:spPr>
      </p:pic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4C008A3-1CC4-D018-FBB2-5C5A8DB4B8EF}"/>
              </a:ext>
            </a:extLst>
          </p:cNvPr>
          <p:cNvSpPr txBox="1"/>
          <p:nvPr/>
        </p:nvSpPr>
        <p:spPr>
          <a:xfrm>
            <a:off x="8115300" y="5316639"/>
            <a:ext cx="122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Invalidate payload</a:t>
            </a:r>
            <a:endParaRPr lang="it-IT" sz="1100" dirty="0">
              <a:solidFill>
                <a:schemeClr val="bg1"/>
              </a:solidFill>
            </a:endParaRPr>
          </a:p>
        </p:txBody>
      </p:sp>
      <p:pic>
        <p:nvPicPr>
          <p:cNvPr id="120" name="Immagine 119">
            <a:extLst>
              <a:ext uri="{FF2B5EF4-FFF2-40B4-BE49-F238E27FC236}">
                <a16:creationId xmlns:a16="http://schemas.microsoft.com/office/drawing/2014/main" id="{FC1F3AE3-1E99-04B5-541D-BF0487BA4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90426" y="6707397"/>
            <a:ext cx="993734" cy="466485"/>
          </a:xfrm>
          <a:prstGeom prst="rect">
            <a:avLst/>
          </a:prstGeom>
        </p:spPr>
      </p:pic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7DD69E49-065D-3937-BCED-683DDC2E8301}"/>
              </a:ext>
            </a:extLst>
          </p:cNvPr>
          <p:cNvSpPr txBox="1"/>
          <p:nvPr/>
        </p:nvSpPr>
        <p:spPr>
          <a:xfrm>
            <a:off x="7813479" y="6729432"/>
            <a:ext cx="189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Calculate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it-IT" dirty="0">
                <a:solidFill>
                  <a:schemeClr val="bg1"/>
                </a:solidFill>
              </a:rPr>
              <a:t>t 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47"/>
          <p:cNvSpPr/>
          <p:nvPr/>
        </p:nvSpPr>
        <p:spPr>
          <a:xfrm>
            <a:off x="689253" y="1471634"/>
            <a:ext cx="10911007" cy="2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Base Overhead Components: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Small packets (1–64 bytes, single cache line) exhibit approximately </a:t>
            </a:r>
            <a:r>
              <a:rPr lang="en-US" sz="1600" b="1" dirty="0">
                <a:solidFill>
                  <a:srgbClr val="FAC496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1.5–1.7 µs baseline overhead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comprising: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 48"/>
          <p:cNvSpPr/>
          <p:nvPr/>
        </p:nvSpPr>
        <p:spPr>
          <a:xfrm>
            <a:off x="689253" y="2364638"/>
            <a:ext cx="9939458" cy="337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Polling loop detection latency: ~1.0 µs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 49"/>
          <p:cNvSpPr/>
          <p:nvPr/>
        </p:nvSpPr>
        <p:spPr>
          <a:xfrm>
            <a:off x="689253" y="2722006"/>
            <a:ext cx="9939458" cy="337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Control word and metadata cache invalidation: ~120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 50"/>
          <p:cNvSpPr/>
          <p:nvPr/>
        </p:nvSpPr>
        <p:spPr>
          <a:xfrm>
            <a:off x="689253" y="3079377"/>
            <a:ext cx="9939458" cy="337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Memory barrier instruction execution (DSB): ~50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 51"/>
          <p:cNvSpPr/>
          <p:nvPr/>
        </p:nvSpPr>
        <p:spPr>
          <a:xfrm>
            <a:off x="689253" y="3436747"/>
            <a:ext cx="9939458" cy="337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Protocol state machine overhead: ~300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 52"/>
          <p:cNvSpPr/>
          <p:nvPr/>
        </p:nvSpPr>
        <p:spPr>
          <a:xfrm>
            <a:off x="689253" y="4120213"/>
            <a:ext cx="7967782" cy="45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Large Packet Cache Invalidation Cost: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For the maximum 64 KB packet with 1024 cache lines: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96FDDE-E2B3-B8E2-135B-DCA90D32AB99}"/>
              </a:ext>
            </a:extLst>
          </p:cNvPr>
          <p:cNvSpPr/>
          <p:nvPr/>
        </p:nvSpPr>
        <p:spPr>
          <a:xfrm>
            <a:off x="828675" y="5139660"/>
            <a:ext cx="6600825" cy="971550"/>
          </a:xfrm>
          <a:prstGeom prst="rect">
            <a:avLst/>
          </a:prstGeom>
          <a:solidFill>
            <a:srgbClr val="6F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Text 53"/>
          <p:cNvSpPr/>
          <p:nvPr/>
        </p:nvSpPr>
        <p:spPr>
          <a:xfrm>
            <a:off x="1089303" y="5497028"/>
            <a:ext cx="7967782" cy="45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Tinvalidation ≈ 1024 × 60 ns = 61.4 µs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 54"/>
          <p:cNvSpPr/>
          <p:nvPr/>
        </p:nvSpPr>
        <p:spPr>
          <a:xfrm>
            <a:off x="689253" y="7016081"/>
            <a:ext cx="7967782" cy="45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Experimentally measured value: 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63.4 µs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demonstrating excellent model agreement</a:t>
            </a:r>
            <a:b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with prediction error below 3%.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E007519-8B14-AE61-FD12-96B7E5F220EB}"/>
              </a:ext>
            </a:extLst>
          </p:cNvPr>
          <p:cNvSpPr/>
          <p:nvPr/>
        </p:nvSpPr>
        <p:spPr>
          <a:xfrm>
            <a:off x="689253" y="473869"/>
            <a:ext cx="10640497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Cache Invalidation Overhead: Scaling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58581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253" y="473869"/>
            <a:ext cx="10640497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Theoretical Coherent Scenario Performance Model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9253" y="1102757"/>
            <a:ext cx="6197798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7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CCI-400 Hardware Coherence Model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9253" y="1935961"/>
            <a:ext cx="8897660" cy="1798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With functional CCI-400: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No explicit software cache invalidation required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Automatic coherence via hardware snoop mechanisms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Eliminates ~60 ns/line software overhead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Result: Direct performance improvement without programmer intervention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24589" y="5755494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04491" y="4431401"/>
            <a:ext cx="3938643" cy="42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Snoop Transaction Latency Breakdown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304491" y="5333954"/>
            <a:ext cx="514004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Base interconnect traversal: ~50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04491" y="5618156"/>
            <a:ext cx="514004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Snoop address broadcast: ~100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04491" y="5902358"/>
            <a:ext cx="514004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Agent responses (3 × 20 ns): ~60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304491" y="6186561"/>
            <a:ext cx="514004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Total round-trip: ~210 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B316EFC4-5324-D9A2-7125-6EB1989C28EA}"/>
              </a:ext>
            </a:extLst>
          </p:cNvPr>
          <p:cNvSpPr/>
          <p:nvPr/>
        </p:nvSpPr>
        <p:spPr>
          <a:xfrm>
            <a:off x="641389" y="4431401"/>
            <a:ext cx="424029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Theoretical Transport Time Model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4">
                <a:extLst>
                  <a:ext uri="{FF2B5EF4-FFF2-40B4-BE49-F238E27FC236}">
                    <a16:creationId xmlns:a16="http://schemas.microsoft.com/office/drawing/2014/main" id="{C1AA058A-EE05-AF7C-6523-E8C3CE7C98A5}"/>
                  </a:ext>
                </a:extLst>
              </p:cNvPr>
              <p:cNvSpPr/>
              <p:nvPr/>
            </p:nvSpPr>
            <p:spPr>
              <a:xfrm>
                <a:off x="641389" y="4939679"/>
                <a:ext cx="6415802" cy="22395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75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𝒄𝒐𝒉𝒆𝒓𝒆𝒏𝒕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𝒑𝒓𝒐𝒕𝒐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𝒏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𝒍𝒊𝒏𝒆𝒔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𝒔𝒏𝒐𝒐𝒑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𝒔𝒊𝒛𝒆</m:t>
                      </m:r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/</m:t>
                      </m:r>
                      <m:r>
                        <a:rPr lang="it-IT" sz="1600" b="1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𝑩</m:t>
                      </m:r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𝑫𝑫𝑹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9" name="Text 4">
                <a:extLst>
                  <a:ext uri="{FF2B5EF4-FFF2-40B4-BE49-F238E27FC236}">
                    <a16:creationId xmlns:a16="http://schemas.microsoft.com/office/drawing/2014/main" id="{C1AA058A-EE05-AF7C-6523-E8C3CE7C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9" y="4939679"/>
                <a:ext cx="6415802" cy="223957"/>
              </a:xfrm>
              <a:prstGeom prst="rect">
                <a:avLst/>
              </a:prstGeom>
              <a:blipFill>
                <a:blip r:embed="rId3"/>
                <a:stretch>
                  <a:fillRect l="-1045" t="-10811" b="-35135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Shape 5">
            <a:extLst>
              <a:ext uri="{FF2B5EF4-FFF2-40B4-BE49-F238E27FC236}">
                <a16:creationId xmlns:a16="http://schemas.microsoft.com/office/drawing/2014/main" id="{E61A6657-A2E4-2D11-AF04-001D7CB68406}"/>
              </a:ext>
            </a:extLst>
          </p:cNvPr>
          <p:cNvSpPr/>
          <p:nvPr/>
        </p:nvSpPr>
        <p:spPr>
          <a:xfrm>
            <a:off x="641389" y="5357469"/>
            <a:ext cx="6415802" cy="1798796"/>
          </a:xfrm>
          <a:prstGeom prst="roundRect">
            <a:avLst>
              <a:gd name="adj" fmla="val 4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6">
            <a:extLst>
              <a:ext uri="{FF2B5EF4-FFF2-40B4-BE49-F238E27FC236}">
                <a16:creationId xmlns:a16="http://schemas.microsoft.com/office/drawing/2014/main" id="{5565EF34-59F5-FA4F-8C92-688117D53EF5}"/>
              </a:ext>
            </a:extLst>
          </p:cNvPr>
          <p:cNvSpPr/>
          <p:nvPr/>
        </p:nvSpPr>
        <p:spPr>
          <a:xfrm>
            <a:off x="649009" y="5365089"/>
            <a:ext cx="6400562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7">
            <a:extLst>
              <a:ext uri="{FF2B5EF4-FFF2-40B4-BE49-F238E27FC236}">
                <a16:creationId xmlns:a16="http://schemas.microsoft.com/office/drawing/2014/main" id="{C4225804-7EAE-45A2-D07C-B2A5C488CA31}"/>
              </a:ext>
            </a:extLst>
          </p:cNvPr>
          <p:cNvSpPr/>
          <p:nvPr/>
        </p:nvSpPr>
        <p:spPr>
          <a:xfrm>
            <a:off x="821411" y="5476055"/>
            <a:ext cx="221182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Parameter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680A9EC9-E0A7-001A-BCA0-43096336E29A}"/>
              </a:ext>
            </a:extLst>
          </p:cNvPr>
          <p:cNvSpPr/>
          <p:nvPr/>
        </p:nvSpPr>
        <p:spPr>
          <a:xfrm>
            <a:off x="3385422" y="5476055"/>
            <a:ext cx="220801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Description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0D8F9511-1E06-6D2F-F1C3-6BCD369FEE08}"/>
              </a:ext>
            </a:extLst>
          </p:cNvPr>
          <p:cNvSpPr/>
          <p:nvPr/>
        </p:nvSpPr>
        <p:spPr>
          <a:xfrm>
            <a:off x="5945623" y="5476055"/>
            <a:ext cx="93166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Value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10">
            <a:extLst>
              <a:ext uri="{FF2B5EF4-FFF2-40B4-BE49-F238E27FC236}">
                <a16:creationId xmlns:a16="http://schemas.microsoft.com/office/drawing/2014/main" id="{2CF59C26-ABD7-ADE0-9A3C-18EBEC4E1A4D}"/>
              </a:ext>
            </a:extLst>
          </p:cNvPr>
          <p:cNvSpPr/>
          <p:nvPr/>
        </p:nvSpPr>
        <p:spPr>
          <a:xfrm>
            <a:off x="476725" y="5755494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11">
                <a:extLst>
                  <a:ext uri="{FF2B5EF4-FFF2-40B4-BE49-F238E27FC236}">
                    <a16:creationId xmlns:a16="http://schemas.microsoft.com/office/drawing/2014/main" id="{03093E30-9E72-98F3-EE5A-5B001EC34DD5}"/>
                  </a:ext>
                </a:extLst>
              </p:cNvPr>
              <p:cNvSpPr/>
              <p:nvPr/>
            </p:nvSpPr>
            <p:spPr>
              <a:xfrm>
                <a:off x="821411" y="5921944"/>
                <a:ext cx="2211824" cy="22395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75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𝑝𝑟𝑜𝑡𝑜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6" name="Text 11">
                <a:extLst>
                  <a:ext uri="{FF2B5EF4-FFF2-40B4-BE49-F238E27FC236}">
                    <a16:creationId xmlns:a16="http://schemas.microsoft.com/office/drawing/2014/main" id="{03093E30-9E72-98F3-EE5A-5B001EC34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1" y="5921944"/>
                <a:ext cx="2211824" cy="223957"/>
              </a:xfrm>
              <a:prstGeom prst="rect">
                <a:avLst/>
              </a:prstGeom>
              <a:blipFill>
                <a:blip r:embed="rId4"/>
                <a:stretch>
                  <a:fillRect l="-3306" b="-37838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 12">
            <a:extLst>
              <a:ext uri="{FF2B5EF4-FFF2-40B4-BE49-F238E27FC236}">
                <a16:creationId xmlns:a16="http://schemas.microsoft.com/office/drawing/2014/main" id="{252CB8C5-1925-352C-4C58-2BD25FB15BC1}"/>
              </a:ext>
            </a:extLst>
          </p:cNvPr>
          <p:cNvSpPr/>
          <p:nvPr/>
        </p:nvSpPr>
        <p:spPr>
          <a:xfrm>
            <a:off x="3385422" y="5921944"/>
            <a:ext cx="220801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Protocol overhead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13">
            <a:extLst>
              <a:ext uri="{FF2B5EF4-FFF2-40B4-BE49-F238E27FC236}">
                <a16:creationId xmlns:a16="http://schemas.microsoft.com/office/drawing/2014/main" id="{941E26D0-2ED2-720B-CD97-31E800A56D9B}"/>
              </a:ext>
            </a:extLst>
          </p:cNvPr>
          <p:cNvSpPr/>
          <p:nvPr/>
        </p:nvSpPr>
        <p:spPr>
          <a:xfrm>
            <a:off x="5945623" y="5921944"/>
            <a:ext cx="93166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350 ns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14">
            <a:extLst>
              <a:ext uri="{FF2B5EF4-FFF2-40B4-BE49-F238E27FC236}">
                <a16:creationId xmlns:a16="http://schemas.microsoft.com/office/drawing/2014/main" id="{6F90F627-CF27-7D35-A316-63DDA331E159}"/>
              </a:ext>
            </a:extLst>
          </p:cNvPr>
          <p:cNvSpPr/>
          <p:nvPr/>
        </p:nvSpPr>
        <p:spPr>
          <a:xfrm>
            <a:off x="649009" y="6256867"/>
            <a:ext cx="6400562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 15">
                <a:extLst>
                  <a:ext uri="{FF2B5EF4-FFF2-40B4-BE49-F238E27FC236}">
                    <a16:creationId xmlns:a16="http://schemas.microsoft.com/office/drawing/2014/main" id="{F56DAD83-8B9E-66F6-4A82-75AFA4F940DF}"/>
                  </a:ext>
                </a:extLst>
              </p:cNvPr>
              <p:cNvSpPr/>
              <p:nvPr/>
            </p:nvSpPr>
            <p:spPr>
              <a:xfrm>
                <a:off x="821411" y="6367834"/>
                <a:ext cx="2211824" cy="22395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75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𝑠𝑛𝑜𝑜𝑝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0" name="Text 15">
                <a:extLst>
                  <a:ext uri="{FF2B5EF4-FFF2-40B4-BE49-F238E27FC236}">
                    <a16:creationId xmlns:a16="http://schemas.microsoft.com/office/drawing/2014/main" id="{F56DAD83-8B9E-66F6-4A82-75AFA4F94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1" y="6367834"/>
                <a:ext cx="2211824" cy="223957"/>
              </a:xfrm>
              <a:prstGeom prst="rect">
                <a:avLst/>
              </a:prstGeom>
              <a:blipFill>
                <a:blip r:embed="rId5"/>
                <a:stretch>
                  <a:fillRect l="-3306" b="-36111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16">
            <a:extLst>
              <a:ext uri="{FF2B5EF4-FFF2-40B4-BE49-F238E27FC236}">
                <a16:creationId xmlns:a16="http://schemas.microsoft.com/office/drawing/2014/main" id="{497136C4-8BFB-BFC3-4B7A-872FE6C0BB02}"/>
              </a:ext>
            </a:extLst>
          </p:cNvPr>
          <p:cNvSpPr/>
          <p:nvPr/>
        </p:nvSpPr>
        <p:spPr>
          <a:xfrm>
            <a:off x="3385422" y="6367834"/>
            <a:ext cx="220801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Per-line snoop latency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 17">
            <a:extLst>
              <a:ext uri="{FF2B5EF4-FFF2-40B4-BE49-F238E27FC236}">
                <a16:creationId xmlns:a16="http://schemas.microsoft.com/office/drawing/2014/main" id="{25BD1FB7-5D12-BC2D-6639-182985A87547}"/>
              </a:ext>
            </a:extLst>
          </p:cNvPr>
          <p:cNvSpPr/>
          <p:nvPr/>
        </p:nvSpPr>
        <p:spPr>
          <a:xfrm>
            <a:off x="5945623" y="6367834"/>
            <a:ext cx="93166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210 ns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18">
            <a:extLst>
              <a:ext uri="{FF2B5EF4-FFF2-40B4-BE49-F238E27FC236}">
                <a16:creationId xmlns:a16="http://schemas.microsoft.com/office/drawing/2014/main" id="{2E06F10D-AF4E-879D-0603-B8311A20ACE7}"/>
              </a:ext>
            </a:extLst>
          </p:cNvPr>
          <p:cNvSpPr/>
          <p:nvPr/>
        </p:nvSpPr>
        <p:spPr>
          <a:xfrm>
            <a:off x="649009" y="6702756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 19">
                <a:extLst>
                  <a:ext uri="{FF2B5EF4-FFF2-40B4-BE49-F238E27FC236}">
                    <a16:creationId xmlns:a16="http://schemas.microsoft.com/office/drawing/2014/main" id="{10DDE794-8738-867F-2AEC-D3C8A7DB1B00}"/>
                  </a:ext>
                </a:extLst>
              </p:cNvPr>
              <p:cNvSpPr/>
              <p:nvPr/>
            </p:nvSpPr>
            <p:spPr>
              <a:xfrm>
                <a:off x="821411" y="6813723"/>
                <a:ext cx="2211824" cy="22395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75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𝐵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𝐷𝐷𝑅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4" name="Text 19">
                <a:extLst>
                  <a:ext uri="{FF2B5EF4-FFF2-40B4-BE49-F238E27FC236}">
                    <a16:creationId xmlns:a16="http://schemas.microsoft.com/office/drawing/2014/main" id="{10DDE794-8738-867F-2AEC-D3C8A7DB1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1" y="6813723"/>
                <a:ext cx="2211824" cy="223957"/>
              </a:xfrm>
              <a:prstGeom prst="rect">
                <a:avLst/>
              </a:prstGeom>
              <a:blipFill>
                <a:blip r:embed="rId6"/>
                <a:stretch>
                  <a:fillRect l="-3306" b="-25000"/>
                </a:stretch>
              </a:blipFill>
              <a:ln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 20">
            <a:extLst>
              <a:ext uri="{FF2B5EF4-FFF2-40B4-BE49-F238E27FC236}">
                <a16:creationId xmlns:a16="http://schemas.microsoft.com/office/drawing/2014/main" id="{186B10CE-3F34-15D4-0F1F-CCC67C9D9DFB}"/>
              </a:ext>
            </a:extLst>
          </p:cNvPr>
          <p:cNvSpPr/>
          <p:nvPr/>
        </p:nvSpPr>
        <p:spPr>
          <a:xfrm>
            <a:off x="3385422" y="6813723"/>
            <a:ext cx="220801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Effective DDR bandwidth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21">
            <a:extLst>
              <a:ext uri="{FF2B5EF4-FFF2-40B4-BE49-F238E27FC236}">
                <a16:creationId xmlns:a16="http://schemas.microsoft.com/office/drawing/2014/main" id="{1A755723-8C46-91B1-78A6-C8D3A5EADC7D}"/>
              </a:ext>
            </a:extLst>
          </p:cNvPr>
          <p:cNvSpPr/>
          <p:nvPr/>
        </p:nvSpPr>
        <p:spPr>
          <a:xfrm>
            <a:off x="5945623" y="6813723"/>
            <a:ext cx="93166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10.5 GB/s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5">
            <a:extLst>
              <a:ext uri="{FF2B5EF4-FFF2-40B4-BE49-F238E27FC236}">
                <a16:creationId xmlns:a16="http://schemas.microsoft.com/office/drawing/2014/main" id="{43E7EEBA-04E2-8A01-B385-5292EB0AB7CC}"/>
              </a:ext>
            </a:extLst>
          </p:cNvPr>
          <p:cNvSpPr/>
          <p:nvPr/>
        </p:nvSpPr>
        <p:spPr>
          <a:xfrm>
            <a:off x="371052" y="5601054"/>
            <a:ext cx="6415802" cy="2043616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Image 6" descr="preencoded.png">
            <a:extLst>
              <a:ext uri="{FF2B5EF4-FFF2-40B4-BE49-F238E27FC236}">
                <a16:creationId xmlns:a16="http://schemas.microsoft.com/office/drawing/2014/main" id="{48001987-D5A4-0419-591A-80E7FAF8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56" y="5764146"/>
            <a:ext cx="552262" cy="439132"/>
          </a:xfrm>
          <a:prstGeom prst="rect">
            <a:avLst/>
          </a:prstGeom>
        </p:spPr>
      </p:pic>
      <p:sp>
        <p:nvSpPr>
          <p:cNvPr id="30" name="Shape 28"/>
          <p:cNvSpPr/>
          <p:nvPr/>
        </p:nvSpPr>
        <p:spPr>
          <a:xfrm>
            <a:off x="379809" y="1348856"/>
            <a:ext cx="6415802" cy="3806309"/>
          </a:xfrm>
          <a:prstGeom prst="roundRect">
            <a:avLst>
              <a:gd name="adj" fmla="val 19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87429" y="1356476"/>
            <a:ext cx="6400562" cy="6698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59951" y="1467442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Size (B)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2163842" y="1467442"/>
            <a:ext cx="1247894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Non-Coherent (µs)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3763923" y="1467442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Coherent (µs)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364004" y="1467442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Speedup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7429" y="2026322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59951" y="2137288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2163842" y="2137288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1.658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763923" y="2137288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0.310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64004" y="2137288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5.3×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387429" y="2472211"/>
            <a:ext cx="6400562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59951" y="2583177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64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2163842" y="2583177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1.674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3763923" y="2583177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0.315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5364004" y="2583177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5.3×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387429" y="2918100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559951" y="3029066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1024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2163842" y="3029066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2.588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3923" y="3029066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0.606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5364004" y="3029066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4.3×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387429" y="3363989"/>
            <a:ext cx="6400562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59951" y="3474955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4096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2163842" y="3474955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5.499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3763923" y="3474955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0.969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5364004" y="3474955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5.7×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387429" y="3809878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559951" y="3920844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16384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2163842" y="3920844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17.127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3763923" y="3920844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2.107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5364004" y="3920844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8.1×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59"/>
          <p:cNvSpPr/>
          <p:nvPr/>
        </p:nvSpPr>
        <p:spPr>
          <a:xfrm>
            <a:off x="387429" y="4255767"/>
            <a:ext cx="6400562" cy="4458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60"/>
          <p:cNvSpPr/>
          <p:nvPr/>
        </p:nvSpPr>
        <p:spPr>
          <a:xfrm>
            <a:off x="559951" y="4366733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65536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2163842" y="4366733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63.443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3763923" y="4366733"/>
            <a:ext cx="124789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6.342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63"/>
          <p:cNvSpPr/>
          <p:nvPr/>
        </p:nvSpPr>
        <p:spPr>
          <a:xfrm>
            <a:off x="5364004" y="4366733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10.0×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64"/>
          <p:cNvSpPr/>
          <p:nvPr/>
        </p:nvSpPr>
        <p:spPr>
          <a:xfrm>
            <a:off x="387429" y="4701656"/>
            <a:ext cx="6400562" cy="4458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65"/>
          <p:cNvSpPr/>
          <p:nvPr/>
        </p:nvSpPr>
        <p:spPr>
          <a:xfrm>
            <a:off x="559951" y="4812622"/>
            <a:ext cx="445186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Geometric Mean: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 66"/>
          <p:cNvSpPr/>
          <p:nvPr/>
        </p:nvSpPr>
        <p:spPr>
          <a:xfrm>
            <a:off x="5364004" y="4812622"/>
            <a:ext cx="1251704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5.7×</a:t>
            </a:r>
            <a:endParaRPr lang="en-US" sz="1350" dirty="0">
              <a:solidFill>
                <a:srgbClr val="E0B1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03728" y="854511"/>
            <a:ext cx="2058710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Performance Measurements &amp; Predicted values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Immagine 9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1DBE3C6-8550-89D4-DCB7-8B7892A5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798" y="1204565"/>
            <a:ext cx="7184366" cy="6102404"/>
          </a:xfrm>
          <a:prstGeom prst="rect">
            <a:avLst/>
          </a:prstGeom>
        </p:spPr>
      </p:pic>
      <p:sp>
        <p:nvSpPr>
          <p:cNvPr id="99" name="Text 0">
            <a:extLst>
              <a:ext uri="{FF2B5EF4-FFF2-40B4-BE49-F238E27FC236}">
                <a16:creationId xmlns:a16="http://schemas.microsoft.com/office/drawing/2014/main" id="{D6F581FD-3F83-6577-415D-36862FA463CF}"/>
              </a:ext>
            </a:extLst>
          </p:cNvPr>
          <p:cNvSpPr/>
          <p:nvPr/>
        </p:nvSpPr>
        <p:spPr>
          <a:xfrm>
            <a:off x="371052" y="129682"/>
            <a:ext cx="11673364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Theoretical Coherent Scenario Vs Actual Measurements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 45"/>
          <p:cNvSpPr/>
          <p:nvPr/>
        </p:nvSpPr>
        <p:spPr>
          <a:xfrm>
            <a:off x="567641" y="5706028"/>
            <a:ext cx="2488028" cy="422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Key Performance Characteristics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 46"/>
          <p:cNvSpPr/>
          <p:nvPr/>
        </p:nvSpPr>
        <p:spPr>
          <a:xfrm>
            <a:off x="750093" y="6128991"/>
            <a:ext cx="6027659" cy="146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Measured Performance: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~60 ns per 64-byte cache line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Linear scaling with cache line count</a:t>
            </a:r>
          </a:p>
          <a:p>
            <a:pPr marL="0" indent="0" algn="l">
              <a:buNone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Cost Components: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CP15 DCIMVAC instruction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DSB synchronization barrier overhead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3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">
            <a:extLst>
              <a:ext uri="{FF2B5EF4-FFF2-40B4-BE49-F238E27FC236}">
                <a16:creationId xmlns:a16="http://schemas.microsoft.com/office/drawing/2014/main" id="{EA04CE7D-23E4-6081-5F24-EF49DBBC7B64}"/>
              </a:ext>
            </a:extLst>
          </p:cNvPr>
          <p:cNvSpPr/>
          <p:nvPr/>
        </p:nvSpPr>
        <p:spPr>
          <a:xfrm>
            <a:off x="8536781" y="2518725"/>
            <a:ext cx="5299829" cy="1774923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13F7AB4-A071-461F-B2D7-F938050D6E9D}"/>
              </a:ext>
            </a:extLst>
          </p:cNvPr>
          <p:cNvSpPr/>
          <p:nvPr/>
        </p:nvSpPr>
        <p:spPr>
          <a:xfrm>
            <a:off x="689254" y="402429"/>
            <a:ext cx="6825972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TCM Baseline Characterization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A1DAB3-F1F7-E44E-8326-8A5A776B0F8F}"/>
              </a:ext>
            </a:extLst>
          </p:cNvPr>
          <p:cNvSpPr/>
          <p:nvPr/>
        </p:nvSpPr>
        <p:spPr>
          <a:xfrm>
            <a:off x="689253" y="1017029"/>
            <a:ext cx="6197798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7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Validating Cache Overhead Isolation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1BDF3F8-D986-5130-BEFD-AE390B662F27}"/>
              </a:ext>
            </a:extLst>
          </p:cNvPr>
          <p:cNvSpPr/>
          <p:nvPr/>
        </p:nvSpPr>
        <p:spPr>
          <a:xfrm>
            <a:off x="793790" y="2001612"/>
            <a:ext cx="452639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Why TCM Baseline?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1B7CC49-A903-7044-9BF4-CBAE7FC61590}"/>
              </a:ext>
            </a:extLst>
          </p:cNvPr>
          <p:cNvSpPr/>
          <p:nvPr/>
        </p:nvSpPr>
        <p:spPr>
          <a:xfrm>
            <a:off x="793790" y="2388565"/>
            <a:ext cx="6407110" cy="177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Establish architectural lower bound for memory access latency</a:t>
            </a:r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Validate cache overhead measurements independently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Zero cache involvement → pure hardware timing</a:t>
            </a:r>
          </a:p>
          <a:p>
            <a:pPr marL="342900" indent="-342900" algn="l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Confirm CCI-400 model predictions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987495C-EFE3-812C-30A5-333446DD91C8}"/>
              </a:ext>
            </a:extLst>
          </p:cNvPr>
          <p:cNvSpPr/>
          <p:nvPr/>
        </p:nvSpPr>
        <p:spPr>
          <a:xfrm>
            <a:off x="793790" y="4945611"/>
            <a:ext cx="30194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Research Objectives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0E7AD158-E1D8-09ED-FA12-B56AAFA19EF9}"/>
              </a:ext>
            </a:extLst>
          </p:cNvPr>
          <p:cNvSpPr/>
          <p:nvPr/>
        </p:nvSpPr>
        <p:spPr>
          <a:xfrm>
            <a:off x="793790" y="5589554"/>
            <a:ext cx="9607510" cy="2391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Memory location: 0xFFE00000 (R5F_0 ATCM)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Capacity: 64 KB total (32 KB ATCM + 32 KB BTCM)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Access pattern: APU write-only (consistent with cache overhead measurement)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Timing: Identical TTC0 infrastructure @ 100 MHz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Protocol: Same APU-RPU communication structure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47F035AD-C27B-8FD5-8DA8-DDDA7592E03C}"/>
              </a:ext>
            </a:extLst>
          </p:cNvPr>
          <p:cNvSpPr/>
          <p:nvPr/>
        </p:nvSpPr>
        <p:spPr>
          <a:xfrm>
            <a:off x="8536781" y="2053707"/>
            <a:ext cx="30194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Measurement Methodology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ACAC95E6-4470-BCF5-D39D-04069267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496" y="2626742"/>
            <a:ext cx="477797" cy="4263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2">
                <a:extLst>
                  <a:ext uri="{FF2B5EF4-FFF2-40B4-BE49-F238E27FC236}">
                    <a16:creationId xmlns:a16="http://schemas.microsoft.com/office/drawing/2014/main" id="{8764AB4D-3031-C8C7-03FB-0BD6E5344DC2}"/>
                  </a:ext>
                </a:extLst>
              </p:cNvPr>
              <p:cNvSpPr/>
              <p:nvPr/>
            </p:nvSpPr>
            <p:spPr>
              <a:xfrm>
                <a:off x="8805089" y="2880117"/>
                <a:ext cx="5299829" cy="120824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lIns="0" tIns="0" rIns="0" bIns="0" rtlCol="0" anchor="t"/>
              <a:lstStyle/>
              <a:p>
                <a:pPr algn="l"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𝑇𝐶𝑀𝑤𝑟𝑖𝑡𝑒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𝑒𝑛𝑑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rgbClr val="EBEDF0"/>
                          </a:solidFill>
                          <a:latin typeface="Cambria Math" panose="02040503050406030204" pitchFamily="18" charset="0"/>
                          <a:ea typeface="Geist" pitchFamily="34" charset="-122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EBEDF0"/>
                              </a:solidFill>
                              <a:latin typeface="Cambria Math" panose="02040503050406030204" pitchFamily="18" charset="0"/>
                              <a:ea typeface="Geist" pitchFamily="34" charset="-122"/>
                              <a:cs typeface="Arial" panose="020B0604020202020204" pitchFamily="34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EBEDF0"/>
                  </a:solidFill>
                  <a:latin typeface="Consolas" panose="020B0609020204030204" pitchFamily="49" charset="0"/>
                  <a:ea typeface="Geist" pitchFamily="34" charset="-122"/>
                  <a:cs typeface="Arial" panose="020B0604020202020204" pitchFamily="34" charset="0"/>
                </a:endParaRPr>
              </a:p>
              <a:p>
                <a:pPr algn="l">
                  <a:buSzPct val="100000"/>
                </a:pPr>
                <a:endParaRPr lang="en-US" sz="1600" dirty="0">
                  <a:solidFill>
                    <a:srgbClr val="EBEDF0"/>
                  </a:solidFill>
                  <a:latin typeface="Consolas" panose="020B0609020204030204" pitchFamily="49" charset="0"/>
                  <a:ea typeface="Geist" pitchFamily="34" charset="-122"/>
                  <a:cs typeface="Arial" panose="020B0604020202020204" pitchFamily="34" charset="0"/>
                </a:endParaRPr>
              </a:p>
              <a:p>
                <a:pPr algn="l"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EBEDF0"/>
                    </a:solidFill>
                    <a:latin typeface="Consolas" panose="020B0609020204030204" pitchFamily="49" charset="0"/>
                    <a:ea typeface="Geist" pitchFamily="34" charset="-122"/>
                    <a:cs typeface="Arial" panose="020B0604020202020204" pitchFamily="34" charset="0"/>
                  </a:rPr>
                  <a:t>: Before metadata/command writes</a:t>
                </a:r>
              </a:p>
              <a:p>
                <a:pPr algn="l"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EBEDF0"/>
                            </a:solidFill>
                            <a:latin typeface="Cambria Math" panose="02040503050406030204" pitchFamily="18" charset="0"/>
                            <a:ea typeface="Geist" pitchFamily="34" charset="-122"/>
                            <a:cs typeface="Arial" panose="020B0604020202020204" pitchFamily="34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EBEDF0"/>
                    </a:solidFill>
                    <a:latin typeface="Consolas" panose="020B0609020204030204" pitchFamily="49" charset="0"/>
                    <a:ea typeface="Geist" pitchFamily="34" charset="-122"/>
                    <a:cs typeface="Arial" panose="020B0604020202020204" pitchFamily="34" charset="0"/>
                  </a:rPr>
                  <a:t>: After write completion (no RPU wait)</a:t>
                </a:r>
                <a:endParaRPr lang="en-US" sz="1600" dirty="0"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 2">
                <a:extLst>
                  <a:ext uri="{FF2B5EF4-FFF2-40B4-BE49-F238E27FC236}">
                    <a16:creationId xmlns:a16="http://schemas.microsoft.com/office/drawing/2014/main" id="{8764AB4D-3031-C8C7-03FB-0BD6E5344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089" y="2880117"/>
                <a:ext cx="5299829" cy="1208244"/>
              </a:xfrm>
              <a:prstGeom prst="rect">
                <a:avLst/>
              </a:prstGeom>
              <a:blipFill>
                <a:blip r:embed="rId3"/>
                <a:stretch>
                  <a:fillRect l="-126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53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5C8A9B-4F6E-15FE-7692-15A9A14D6ADA}"/>
              </a:ext>
            </a:extLst>
          </p:cNvPr>
          <p:cNvSpPr/>
          <p:nvPr/>
        </p:nvSpPr>
        <p:spPr>
          <a:xfrm>
            <a:off x="689253" y="402429"/>
            <a:ext cx="9054821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TCM vs DDR: Comparison Plot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FE777D0-255A-434C-B1CB-16163547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22" y="1278136"/>
            <a:ext cx="7216382" cy="6129338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B4C0A2DA-2D9E-3832-0D25-9304806F7B04}"/>
              </a:ext>
            </a:extLst>
          </p:cNvPr>
          <p:cNvSpPr/>
          <p:nvPr/>
        </p:nvSpPr>
        <p:spPr>
          <a:xfrm>
            <a:off x="8317672" y="1417015"/>
            <a:ext cx="30194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Comparative Results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0931E853-23AC-7340-54ED-C5F6D3950BA1}"/>
              </a:ext>
            </a:extLst>
          </p:cNvPr>
          <p:cNvSpPr/>
          <p:nvPr/>
        </p:nvSpPr>
        <p:spPr>
          <a:xfrm>
            <a:off x="8344670" y="1887856"/>
            <a:ext cx="5856236" cy="1953578"/>
          </a:xfrm>
          <a:prstGeom prst="roundRect">
            <a:avLst>
              <a:gd name="adj" fmla="val 268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40D05134-C278-4BCB-6163-800682747CC5}"/>
              </a:ext>
            </a:extLst>
          </p:cNvPr>
          <p:cNvSpPr/>
          <p:nvPr/>
        </p:nvSpPr>
        <p:spPr>
          <a:xfrm>
            <a:off x="8314457" y="1895476"/>
            <a:ext cx="5886449" cy="6507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17E65379-3500-865E-B31E-313A17784A5D}"/>
              </a:ext>
            </a:extLst>
          </p:cNvPr>
          <p:cNvSpPr/>
          <p:nvPr/>
        </p:nvSpPr>
        <p:spPr>
          <a:xfrm>
            <a:off x="8827972" y="2003466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8C7896A-CE25-FA29-15CF-E58BBF98E53E}"/>
              </a:ext>
            </a:extLst>
          </p:cNvPr>
          <p:cNvSpPr/>
          <p:nvPr/>
        </p:nvSpPr>
        <p:spPr>
          <a:xfrm>
            <a:off x="9757371" y="210348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Latency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FCAF2D36-9662-373F-EC2E-8C14445F603D}"/>
              </a:ext>
            </a:extLst>
          </p:cNvPr>
          <p:cNvSpPr/>
          <p:nvPr/>
        </p:nvSpPr>
        <p:spPr>
          <a:xfrm>
            <a:off x="10768688" y="210348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Capacity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08686D21-6D90-F35B-1E76-C5B64B9D7B34}"/>
              </a:ext>
            </a:extLst>
          </p:cNvPr>
          <p:cNvSpPr/>
          <p:nvPr/>
        </p:nvSpPr>
        <p:spPr>
          <a:xfrm>
            <a:off x="11794293" y="210348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Coherency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4C7E364-B38F-3E70-6327-FDFD7449A0FF}"/>
              </a:ext>
            </a:extLst>
          </p:cNvPr>
          <p:cNvSpPr/>
          <p:nvPr/>
        </p:nvSpPr>
        <p:spPr>
          <a:xfrm>
            <a:off x="13077077" y="2103482"/>
            <a:ext cx="840223" cy="434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Use Case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9">
            <a:extLst>
              <a:ext uri="{FF2B5EF4-FFF2-40B4-BE49-F238E27FC236}">
                <a16:creationId xmlns:a16="http://schemas.microsoft.com/office/drawing/2014/main" id="{E724539D-C52C-A4BE-C43A-EAEC7D6A4468}"/>
              </a:ext>
            </a:extLst>
          </p:cNvPr>
          <p:cNvSpPr/>
          <p:nvPr/>
        </p:nvSpPr>
        <p:spPr>
          <a:xfrm>
            <a:off x="8344670" y="2546272"/>
            <a:ext cx="5372603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22258DEA-9912-8099-12B3-4AD9071AF50B}"/>
              </a:ext>
            </a:extLst>
          </p:cNvPr>
          <p:cNvSpPr/>
          <p:nvPr/>
        </p:nvSpPr>
        <p:spPr>
          <a:xfrm>
            <a:off x="8485068" y="2654262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TCM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0871102D-55EB-94AB-7C12-A1F1C630A925}"/>
              </a:ext>
            </a:extLst>
          </p:cNvPr>
          <p:cNvSpPr/>
          <p:nvPr/>
        </p:nvSpPr>
        <p:spPr>
          <a:xfrm>
            <a:off x="9843099" y="265426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l-GR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0.61 μ</a:t>
            </a: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4CD0829B-0066-38F6-88B1-96B566A3A35C}"/>
              </a:ext>
            </a:extLst>
          </p:cNvPr>
          <p:cNvSpPr/>
          <p:nvPr/>
        </p:nvSpPr>
        <p:spPr>
          <a:xfrm>
            <a:off x="10854416" y="265426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64 KB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EDD538FE-5F23-0887-8EBC-53805496557C}"/>
              </a:ext>
            </a:extLst>
          </p:cNvPr>
          <p:cNvSpPr/>
          <p:nvPr/>
        </p:nvSpPr>
        <p:spPr>
          <a:xfrm>
            <a:off x="11865733" y="2654262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N/A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5F5A0A48-F55C-EDB4-6B41-C44B95E0B6BB}"/>
              </a:ext>
            </a:extLst>
          </p:cNvPr>
          <p:cNvSpPr/>
          <p:nvPr/>
        </p:nvSpPr>
        <p:spPr>
          <a:xfrm>
            <a:off x="13191371" y="2654262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&lt;1KB real-time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15">
            <a:extLst>
              <a:ext uri="{FF2B5EF4-FFF2-40B4-BE49-F238E27FC236}">
                <a16:creationId xmlns:a16="http://schemas.microsoft.com/office/drawing/2014/main" id="{DA1E1A3A-0416-B294-9A5D-8FBC61E9FC72}"/>
              </a:ext>
            </a:extLst>
          </p:cNvPr>
          <p:cNvSpPr/>
          <p:nvPr/>
        </p:nvSpPr>
        <p:spPr>
          <a:xfrm>
            <a:off x="8314457" y="2979659"/>
            <a:ext cx="5886449" cy="4333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E39CC946-61C6-ADBA-6955-21C04ACFE0AC}"/>
              </a:ext>
            </a:extLst>
          </p:cNvPr>
          <p:cNvSpPr/>
          <p:nvPr/>
        </p:nvSpPr>
        <p:spPr>
          <a:xfrm>
            <a:off x="8485068" y="3087649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DDR (no-CCI)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7CD3A4F0-C334-F943-66EE-B8F03EC3AFCE}"/>
              </a:ext>
            </a:extLst>
          </p:cNvPr>
          <p:cNvSpPr/>
          <p:nvPr/>
        </p:nvSpPr>
        <p:spPr>
          <a:xfrm>
            <a:off x="9843099" y="3087649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l-GR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3.50 μ</a:t>
            </a: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18">
            <a:extLst>
              <a:ext uri="{FF2B5EF4-FFF2-40B4-BE49-F238E27FC236}">
                <a16:creationId xmlns:a16="http://schemas.microsoft.com/office/drawing/2014/main" id="{B3D19D4C-A67F-8F48-DEAF-B326AB0B359F}"/>
              </a:ext>
            </a:extLst>
          </p:cNvPr>
          <p:cNvSpPr/>
          <p:nvPr/>
        </p:nvSpPr>
        <p:spPr>
          <a:xfrm>
            <a:off x="10854416" y="3087649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 GB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19">
            <a:extLst>
              <a:ext uri="{FF2B5EF4-FFF2-40B4-BE49-F238E27FC236}">
                <a16:creationId xmlns:a16="http://schemas.microsoft.com/office/drawing/2014/main" id="{7B243955-5161-DD9E-3346-7B4BFD866112}"/>
              </a:ext>
            </a:extLst>
          </p:cNvPr>
          <p:cNvSpPr/>
          <p:nvPr/>
        </p:nvSpPr>
        <p:spPr>
          <a:xfrm>
            <a:off x="11865733" y="3087649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Software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20">
            <a:extLst>
              <a:ext uri="{FF2B5EF4-FFF2-40B4-BE49-F238E27FC236}">
                <a16:creationId xmlns:a16="http://schemas.microsoft.com/office/drawing/2014/main" id="{073D4C16-55A5-3AD9-F3AD-FF4FDBB14F00}"/>
              </a:ext>
            </a:extLst>
          </p:cNvPr>
          <p:cNvSpPr/>
          <p:nvPr/>
        </p:nvSpPr>
        <p:spPr>
          <a:xfrm>
            <a:off x="13205654" y="3087649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Current baseline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1">
            <a:extLst>
              <a:ext uri="{FF2B5EF4-FFF2-40B4-BE49-F238E27FC236}">
                <a16:creationId xmlns:a16="http://schemas.microsoft.com/office/drawing/2014/main" id="{382A4FB6-579B-66D1-3540-192E33211972}"/>
              </a:ext>
            </a:extLst>
          </p:cNvPr>
          <p:cNvSpPr/>
          <p:nvPr/>
        </p:nvSpPr>
        <p:spPr>
          <a:xfrm>
            <a:off x="8344670" y="3413047"/>
            <a:ext cx="5372603" cy="433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22">
            <a:extLst>
              <a:ext uri="{FF2B5EF4-FFF2-40B4-BE49-F238E27FC236}">
                <a16:creationId xmlns:a16="http://schemas.microsoft.com/office/drawing/2014/main" id="{E28620F6-3005-E7B1-56F4-315170561756}"/>
              </a:ext>
            </a:extLst>
          </p:cNvPr>
          <p:cNvSpPr/>
          <p:nvPr/>
        </p:nvSpPr>
        <p:spPr>
          <a:xfrm>
            <a:off x="8485068" y="3521037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DDR (w/CCI)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23">
            <a:extLst>
              <a:ext uri="{FF2B5EF4-FFF2-40B4-BE49-F238E27FC236}">
                <a16:creationId xmlns:a16="http://schemas.microsoft.com/office/drawing/2014/main" id="{885B5B4B-2893-560A-19CF-EE4D0FAD1407}"/>
              </a:ext>
            </a:extLst>
          </p:cNvPr>
          <p:cNvSpPr/>
          <p:nvPr/>
        </p:nvSpPr>
        <p:spPr>
          <a:xfrm>
            <a:off x="9843099" y="3521037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l-GR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0.51 μ</a:t>
            </a: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s*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24">
            <a:extLst>
              <a:ext uri="{FF2B5EF4-FFF2-40B4-BE49-F238E27FC236}">
                <a16:creationId xmlns:a16="http://schemas.microsoft.com/office/drawing/2014/main" id="{AA286303-B26C-C4B9-F19C-7307EB9DD509}"/>
              </a:ext>
            </a:extLst>
          </p:cNvPr>
          <p:cNvSpPr/>
          <p:nvPr/>
        </p:nvSpPr>
        <p:spPr>
          <a:xfrm>
            <a:off x="10854416" y="3521037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 GB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25">
            <a:extLst>
              <a:ext uri="{FF2B5EF4-FFF2-40B4-BE49-F238E27FC236}">
                <a16:creationId xmlns:a16="http://schemas.microsoft.com/office/drawing/2014/main" id="{27A41D72-54DA-2C53-AFD9-AC6E9D4D668F}"/>
              </a:ext>
            </a:extLst>
          </p:cNvPr>
          <p:cNvSpPr/>
          <p:nvPr/>
        </p:nvSpPr>
        <p:spPr>
          <a:xfrm>
            <a:off x="11865733" y="3521037"/>
            <a:ext cx="66913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Hardware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26">
            <a:extLst>
              <a:ext uri="{FF2B5EF4-FFF2-40B4-BE49-F238E27FC236}">
                <a16:creationId xmlns:a16="http://schemas.microsoft.com/office/drawing/2014/main" id="{3A3CADE6-E6B7-60B4-DC37-BDFACC4D85AC}"/>
              </a:ext>
            </a:extLst>
          </p:cNvPr>
          <p:cNvSpPr/>
          <p:nvPr/>
        </p:nvSpPr>
        <p:spPr>
          <a:xfrm>
            <a:off x="13262812" y="3521037"/>
            <a:ext cx="6729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Target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10CB58B-741E-B86C-2142-8EDC3DC2F732}"/>
              </a:ext>
            </a:extLst>
          </p:cNvPr>
          <p:cNvSpPr txBox="1"/>
          <p:nvPr/>
        </p:nvSpPr>
        <p:spPr>
          <a:xfrm>
            <a:off x="8317672" y="3850126"/>
            <a:ext cx="3476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it-IT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it-IT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9949DA7D-6F8F-0702-9986-1EA44D6AA6B9}"/>
              </a:ext>
            </a:extLst>
          </p:cNvPr>
          <p:cNvSpPr/>
          <p:nvPr/>
        </p:nvSpPr>
        <p:spPr>
          <a:xfrm>
            <a:off x="8317672" y="4521396"/>
            <a:ext cx="30194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Key Findings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CB552F11-DA49-7CA6-6AB8-6A462C9B34D1}"/>
              </a:ext>
            </a:extLst>
          </p:cNvPr>
          <p:cNvSpPr/>
          <p:nvPr/>
        </p:nvSpPr>
        <p:spPr>
          <a:xfrm>
            <a:off x="8317672" y="4878238"/>
            <a:ext cx="6210061" cy="2391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Cache overhead isolated: 3.50 - 0.61 = 2.89 </a:t>
            </a:r>
            <a:r>
              <a:rPr lang="el-GR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μ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5.7× penalty from software cache management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Model validation: TCM (0.61 </a:t>
            </a:r>
            <a:r>
              <a:rPr lang="el-GR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μ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s) ≈ CCI pred. (0.51 </a:t>
            </a:r>
            <a:r>
              <a:rPr lang="el-GR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μ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s)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60 ns/line confirmed: 2.89 </a:t>
            </a:r>
            <a:r>
              <a:rPr lang="el-GR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μ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 ÷ 48 lines ≈ 60 ns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sz="1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Insight</a:t>
            </a:r>
            <a:r>
              <a:rPr lang="en-US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TCM proves sub-</a:t>
            </a:r>
            <a:r>
              <a:rPr lang="en-US" sz="15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r>
              <a:rPr lang="en-US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achievable WITHOUT cache overhead, validating our CCI-400 speedup predictions</a:t>
            </a:r>
          </a:p>
          <a:p>
            <a:pPr algn="l">
              <a:lnSpc>
                <a:spcPct val="150000"/>
              </a:lnSpc>
              <a:buSzPct val="100000"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7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0">
            <a:extLst>
              <a:ext uri="{FF2B5EF4-FFF2-40B4-BE49-F238E27FC236}">
                <a16:creationId xmlns:a16="http://schemas.microsoft.com/office/drawing/2014/main" id="{9146C43C-1179-84DE-1E29-87745346EF9F}"/>
              </a:ext>
            </a:extLst>
          </p:cNvPr>
          <p:cNvSpPr/>
          <p:nvPr/>
        </p:nvSpPr>
        <p:spPr>
          <a:xfrm>
            <a:off x="689253" y="402429"/>
            <a:ext cx="9054821" cy="560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TCM and CCI-400: Complementary Solutions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C040EF-D7A0-CA5B-C653-812430C07B0A}"/>
              </a:ext>
            </a:extLst>
          </p:cNvPr>
          <p:cNvSpPr txBox="1"/>
          <p:nvPr/>
        </p:nvSpPr>
        <p:spPr>
          <a:xfrm>
            <a:off x="7158038" y="1837200"/>
            <a:ext cx="7315200" cy="4201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vision: Multi-MB image buffers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exceed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TCM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networks: Weight </a:t>
            </a: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tensors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MBs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fusion: Aggregate data streams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ultra-small (&lt;1KB) real-time control loops</a:t>
            </a:r>
          </a:p>
          <a:p>
            <a:pPr>
              <a:lnSpc>
                <a:spcPct val="150000"/>
              </a:lnSpc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TCM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Proves 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 overhead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CCI-400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Confirms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</a:t>
            </a:r>
            <a:r>
              <a:rPr lang="el-G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achievable</a:t>
            </a: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CCI 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general-</a:t>
            </a: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F1EDE6B-3313-119E-C331-E8002DCFF9E6}"/>
              </a:ext>
            </a:extLst>
          </p:cNvPr>
          <p:cNvGrpSpPr/>
          <p:nvPr/>
        </p:nvGrpSpPr>
        <p:grpSpPr>
          <a:xfrm>
            <a:off x="674898" y="2020885"/>
            <a:ext cx="5954502" cy="4106400"/>
            <a:chOff x="7574691" y="1024082"/>
            <a:chExt cx="3634977" cy="158638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F0C794C4-459C-F285-77F4-5A5ED486DAF9}"/>
                </a:ext>
              </a:extLst>
            </p:cNvPr>
            <p:cNvGrpSpPr/>
            <p:nvPr/>
          </p:nvGrpSpPr>
          <p:grpSpPr>
            <a:xfrm>
              <a:off x="7582310" y="1031702"/>
              <a:ext cx="3522726" cy="1578769"/>
              <a:chOff x="7582310" y="1031702"/>
              <a:chExt cx="3522726" cy="1578769"/>
            </a:xfrm>
          </p:grpSpPr>
          <p:sp>
            <p:nvSpPr>
              <p:cNvPr id="24" name="Shape 3">
                <a:extLst>
                  <a:ext uri="{FF2B5EF4-FFF2-40B4-BE49-F238E27FC236}">
                    <a16:creationId xmlns:a16="http://schemas.microsoft.com/office/drawing/2014/main" id="{0A327977-3C01-7E9A-D663-5942BAAC134F}"/>
                  </a:ext>
                </a:extLst>
              </p:cNvPr>
              <p:cNvSpPr/>
              <p:nvPr/>
            </p:nvSpPr>
            <p:spPr>
              <a:xfrm>
                <a:off x="7582310" y="1031702"/>
                <a:ext cx="3522726" cy="263128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Shape 9">
                <a:extLst>
                  <a:ext uri="{FF2B5EF4-FFF2-40B4-BE49-F238E27FC236}">
                    <a16:creationId xmlns:a16="http://schemas.microsoft.com/office/drawing/2014/main" id="{5A19AEF4-6398-0486-AFF9-7089A7F3F87A}"/>
                  </a:ext>
                </a:extLst>
              </p:cNvPr>
              <p:cNvSpPr/>
              <p:nvPr/>
            </p:nvSpPr>
            <p:spPr>
              <a:xfrm>
                <a:off x="7582310" y="1294831"/>
                <a:ext cx="3522726" cy="263128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Shape 15">
                <a:extLst>
                  <a:ext uri="{FF2B5EF4-FFF2-40B4-BE49-F238E27FC236}">
                    <a16:creationId xmlns:a16="http://schemas.microsoft.com/office/drawing/2014/main" id="{24B5982E-2DCC-7B59-A190-FCE3C9217C78}"/>
                  </a:ext>
                </a:extLst>
              </p:cNvPr>
              <p:cNvSpPr/>
              <p:nvPr/>
            </p:nvSpPr>
            <p:spPr>
              <a:xfrm>
                <a:off x="7582310" y="1557959"/>
                <a:ext cx="3522726" cy="263128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Shape 21">
                <a:extLst>
                  <a:ext uri="{FF2B5EF4-FFF2-40B4-BE49-F238E27FC236}">
                    <a16:creationId xmlns:a16="http://schemas.microsoft.com/office/drawing/2014/main" id="{7B880F52-8794-FF88-9BE5-059F07641EF4}"/>
                  </a:ext>
                </a:extLst>
              </p:cNvPr>
              <p:cNvSpPr/>
              <p:nvPr/>
            </p:nvSpPr>
            <p:spPr>
              <a:xfrm>
                <a:off x="7582310" y="1821087"/>
                <a:ext cx="3522726" cy="263128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Shape 27">
                <a:extLst>
                  <a:ext uri="{FF2B5EF4-FFF2-40B4-BE49-F238E27FC236}">
                    <a16:creationId xmlns:a16="http://schemas.microsoft.com/office/drawing/2014/main" id="{3946C3B0-2890-7A37-21B6-81F625D639DC}"/>
                  </a:ext>
                </a:extLst>
              </p:cNvPr>
              <p:cNvSpPr/>
              <p:nvPr/>
            </p:nvSpPr>
            <p:spPr>
              <a:xfrm>
                <a:off x="7582310" y="2084215"/>
                <a:ext cx="3522726" cy="263128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Shape 33">
                <a:extLst>
                  <a:ext uri="{FF2B5EF4-FFF2-40B4-BE49-F238E27FC236}">
                    <a16:creationId xmlns:a16="http://schemas.microsoft.com/office/drawing/2014/main" id="{2512A62E-3B58-F518-D944-BB362634B59A}"/>
                  </a:ext>
                </a:extLst>
              </p:cNvPr>
              <p:cNvSpPr/>
              <p:nvPr/>
            </p:nvSpPr>
            <p:spPr>
              <a:xfrm>
                <a:off x="7582310" y="2347343"/>
                <a:ext cx="3522726" cy="263128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  <p:txBody>
              <a:bodyPr/>
              <a:lstStyle/>
              <a:p>
                <a:endParaRPr lang="it-IT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48452AD6-FCEE-0666-A976-18370533AED6}"/>
                </a:ext>
              </a:extLst>
            </p:cNvPr>
            <p:cNvSpPr/>
            <p:nvPr/>
          </p:nvSpPr>
          <p:spPr>
            <a:xfrm>
              <a:off x="7574691" y="1024082"/>
              <a:ext cx="3522726" cy="1519238"/>
            </a:xfrm>
            <a:prstGeom prst="roundRect">
              <a:avLst>
                <a:gd name="adj" fmla="val 2244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  <p:txBody>
            <a:bodyPr/>
            <a:lstStyle/>
            <a:p>
              <a:endParaRPr lang="it-IT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67412909-207A-8B2D-0846-A0865601D695}"/>
                </a:ext>
              </a:extLst>
            </p:cNvPr>
            <p:cNvSpPr/>
            <p:nvPr/>
          </p:nvSpPr>
          <p:spPr>
            <a:xfrm>
              <a:off x="7681846" y="1098854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b="1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Criterion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6E9542AB-52FE-C763-0AF1-29B8A4E88E3E}"/>
                </a:ext>
              </a:extLst>
            </p:cNvPr>
            <p:cNvSpPr/>
            <p:nvPr/>
          </p:nvSpPr>
          <p:spPr>
            <a:xfrm>
              <a:off x="9042016" y="1098854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b="1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TCM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9A0A5D8C-7133-E63E-82C1-141F2CAE9DF0}"/>
                </a:ext>
              </a:extLst>
            </p:cNvPr>
            <p:cNvSpPr/>
            <p:nvPr/>
          </p:nvSpPr>
          <p:spPr>
            <a:xfrm>
              <a:off x="10059286" y="1098854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b="1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DDR + CCI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10">
              <a:extLst>
                <a:ext uri="{FF2B5EF4-FFF2-40B4-BE49-F238E27FC236}">
                  <a16:creationId xmlns:a16="http://schemas.microsoft.com/office/drawing/2014/main" id="{B6628670-D924-16DD-ED52-8643A54BD61B}"/>
                </a:ext>
              </a:extLst>
            </p:cNvPr>
            <p:cNvSpPr/>
            <p:nvPr/>
          </p:nvSpPr>
          <p:spPr>
            <a:xfrm>
              <a:off x="7681846" y="1361982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Latency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 11">
              <a:extLst>
                <a:ext uri="{FF2B5EF4-FFF2-40B4-BE49-F238E27FC236}">
                  <a16:creationId xmlns:a16="http://schemas.microsoft.com/office/drawing/2014/main" id="{972CF1A8-9B7B-687D-A87A-F37134ABF7D4}"/>
                </a:ext>
              </a:extLst>
            </p:cNvPr>
            <p:cNvSpPr/>
            <p:nvPr/>
          </p:nvSpPr>
          <p:spPr>
            <a:xfrm>
              <a:off x="9042016" y="1361982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l-GR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0.61 μ</a:t>
              </a: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12">
              <a:extLst>
                <a:ext uri="{FF2B5EF4-FFF2-40B4-BE49-F238E27FC236}">
                  <a16:creationId xmlns:a16="http://schemas.microsoft.com/office/drawing/2014/main" id="{91AABF68-DA7F-C4D7-0CB6-DC38D4CEEE19}"/>
                </a:ext>
              </a:extLst>
            </p:cNvPr>
            <p:cNvSpPr/>
            <p:nvPr/>
          </p:nvSpPr>
          <p:spPr>
            <a:xfrm>
              <a:off x="10059286" y="1361982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l-GR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0.51 μ</a:t>
              </a: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 (pred.)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16">
              <a:extLst>
                <a:ext uri="{FF2B5EF4-FFF2-40B4-BE49-F238E27FC236}">
                  <a16:creationId xmlns:a16="http://schemas.microsoft.com/office/drawing/2014/main" id="{AF3D5585-1CFE-11FA-B120-62FA70722AF4}"/>
                </a:ext>
              </a:extLst>
            </p:cNvPr>
            <p:cNvSpPr/>
            <p:nvPr/>
          </p:nvSpPr>
          <p:spPr>
            <a:xfrm>
              <a:off x="7681846" y="1625110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Capacity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17">
              <a:extLst>
                <a:ext uri="{FF2B5EF4-FFF2-40B4-BE49-F238E27FC236}">
                  <a16:creationId xmlns:a16="http://schemas.microsoft.com/office/drawing/2014/main" id="{C0CCEF27-8018-BFC4-5586-E656DB6CBD97}"/>
                </a:ext>
              </a:extLst>
            </p:cNvPr>
            <p:cNvSpPr/>
            <p:nvPr/>
          </p:nvSpPr>
          <p:spPr>
            <a:xfrm>
              <a:off x="9042016" y="1625110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64 KB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 18">
              <a:extLst>
                <a:ext uri="{FF2B5EF4-FFF2-40B4-BE49-F238E27FC236}">
                  <a16:creationId xmlns:a16="http://schemas.microsoft.com/office/drawing/2014/main" id="{F3F960E5-379F-C0DE-CD7F-6457584219F0}"/>
                </a:ext>
              </a:extLst>
            </p:cNvPr>
            <p:cNvSpPr/>
            <p:nvPr/>
          </p:nvSpPr>
          <p:spPr>
            <a:xfrm>
              <a:off x="10059286" y="1625110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4 GB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22">
              <a:extLst>
                <a:ext uri="{FF2B5EF4-FFF2-40B4-BE49-F238E27FC236}">
                  <a16:creationId xmlns:a16="http://schemas.microsoft.com/office/drawing/2014/main" id="{D1B98761-3ED2-97A7-6EB8-572E4C194DD5}"/>
                </a:ext>
              </a:extLst>
            </p:cNvPr>
            <p:cNvSpPr/>
            <p:nvPr/>
          </p:nvSpPr>
          <p:spPr>
            <a:xfrm>
              <a:off x="7681846" y="1888238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Scalability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23">
              <a:extLst>
                <a:ext uri="{FF2B5EF4-FFF2-40B4-BE49-F238E27FC236}">
                  <a16:creationId xmlns:a16="http://schemas.microsoft.com/office/drawing/2014/main" id="{6A265906-2602-711B-1C28-DAA55F45C1AC}"/>
                </a:ext>
              </a:extLst>
            </p:cNvPr>
            <p:cNvSpPr/>
            <p:nvPr/>
          </p:nvSpPr>
          <p:spPr>
            <a:xfrm>
              <a:off x="9042016" y="1888238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Fixed 64KB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24">
              <a:extLst>
                <a:ext uri="{FF2B5EF4-FFF2-40B4-BE49-F238E27FC236}">
                  <a16:creationId xmlns:a16="http://schemas.microsoft.com/office/drawing/2014/main" id="{EA83623E-E93D-FF5C-ED04-FBB984B4AFAC}"/>
                </a:ext>
              </a:extLst>
            </p:cNvPr>
            <p:cNvSpPr/>
            <p:nvPr/>
          </p:nvSpPr>
          <p:spPr>
            <a:xfrm>
              <a:off x="10059286" y="1888238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Expandable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28">
              <a:extLst>
                <a:ext uri="{FF2B5EF4-FFF2-40B4-BE49-F238E27FC236}">
                  <a16:creationId xmlns:a16="http://schemas.microsoft.com/office/drawing/2014/main" id="{17E4FE73-8107-9443-C28D-4D6E9985A3D1}"/>
                </a:ext>
              </a:extLst>
            </p:cNvPr>
            <p:cNvSpPr/>
            <p:nvPr/>
          </p:nvSpPr>
          <p:spPr>
            <a:xfrm>
              <a:off x="7681846" y="2151366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APU access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 29">
              <a:extLst>
                <a:ext uri="{FF2B5EF4-FFF2-40B4-BE49-F238E27FC236}">
                  <a16:creationId xmlns:a16="http://schemas.microsoft.com/office/drawing/2014/main" id="{EEF06200-3C3E-1BCD-A62A-F6ED3A97CAAA}"/>
                </a:ext>
              </a:extLst>
            </p:cNvPr>
            <p:cNvSpPr/>
            <p:nvPr/>
          </p:nvSpPr>
          <p:spPr>
            <a:xfrm>
              <a:off x="9042016" y="2151366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l-GR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0.61 μ</a:t>
              </a: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 30">
              <a:extLst>
                <a:ext uri="{FF2B5EF4-FFF2-40B4-BE49-F238E27FC236}">
                  <a16:creationId xmlns:a16="http://schemas.microsoft.com/office/drawing/2014/main" id="{6E414A69-B664-DDFE-BFD2-B3F6516B8E49}"/>
                </a:ext>
              </a:extLst>
            </p:cNvPr>
            <p:cNvSpPr/>
            <p:nvPr/>
          </p:nvSpPr>
          <p:spPr>
            <a:xfrm>
              <a:off x="10059286" y="2151366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l-GR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0.51 μ</a:t>
              </a: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 34">
              <a:extLst>
                <a:ext uri="{FF2B5EF4-FFF2-40B4-BE49-F238E27FC236}">
                  <a16:creationId xmlns:a16="http://schemas.microsoft.com/office/drawing/2014/main" id="{68372794-5419-856C-AFDF-FD4009C87125}"/>
                </a:ext>
              </a:extLst>
            </p:cNvPr>
            <p:cNvSpPr/>
            <p:nvPr/>
          </p:nvSpPr>
          <p:spPr>
            <a:xfrm>
              <a:off x="7681846" y="2414494"/>
              <a:ext cx="11541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Use cases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35">
              <a:extLst>
                <a:ext uri="{FF2B5EF4-FFF2-40B4-BE49-F238E27FC236}">
                  <a16:creationId xmlns:a16="http://schemas.microsoft.com/office/drawing/2014/main" id="{BEBE5A0B-9AE4-A9D7-E4C2-F053CD4B6356}"/>
                </a:ext>
              </a:extLst>
            </p:cNvPr>
            <p:cNvSpPr/>
            <p:nvPr/>
          </p:nvSpPr>
          <p:spPr>
            <a:xfrm>
              <a:off x="9042016" y="2414494"/>
              <a:ext cx="81129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Tiny buffers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36">
              <a:extLst>
                <a:ext uri="{FF2B5EF4-FFF2-40B4-BE49-F238E27FC236}">
                  <a16:creationId xmlns:a16="http://schemas.microsoft.com/office/drawing/2014/main" id="{55CE2ECC-85A5-1D56-421E-B7E3974F142B}"/>
                </a:ext>
              </a:extLst>
            </p:cNvPr>
            <p:cNvSpPr/>
            <p:nvPr/>
          </p:nvSpPr>
          <p:spPr>
            <a:xfrm>
              <a:off x="10059286" y="2414494"/>
              <a:ext cx="1150382" cy="12882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en-US" sz="140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All workloads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02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7"/>
          <p:cNvSpPr/>
          <p:nvPr/>
        </p:nvSpPr>
        <p:spPr>
          <a:xfrm>
            <a:off x="9647040" y="1486257"/>
            <a:ext cx="4343757" cy="1996919"/>
          </a:xfrm>
          <a:prstGeom prst="roundRect">
            <a:avLst>
              <a:gd name="adj" fmla="val 275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639604" y="646748"/>
            <a:ext cx="6129338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Conclusions: Principal Findings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39604" y="1486257"/>
            <a:ext cx="4343757" cy="1996919"/>
          </a:xfrm>
          <a:prstGeom prst="roundRect">
            <a:avLst>
              <a:gd name="adj" fmla="val 275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44067" y="1730452"/>
            <a:ext cx="3408045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Coherence Verification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99398" y="2351545"/>
            <a:ext cx="3993475" cy="831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100,000 iterations</a:t>
            </a:r>
            <a:r>
              <a:rPr lang="en-US" sz="1600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100% stale data reads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6BB5D4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Proof</a:t>
            </a:r>
            <a:r>
              <a:rPr lang="en-US" sz="1600" dirty="0">
                <a:solidFill>
                  <a:srgbClr val="6BB5D4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CCI-400 hardware coherence is disabled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143262" y="1486257"/>
            <a:ext cx="4343757" cy="1996919"/>
          </a:xfrm>
          <a:prstGeom prst="roundRect">
            <a:avLst>
              <a:gd name="adj" fmla="val 275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972175" y="1730452"/>
            <a:ext cx="333970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Software Overhead Quantification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18403" y="2351545"/>
            <a:ext cx="3993475" cy="831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Cache invalidation</a:t>
            </a:r>
            <a:r>
              <a:rPr lang="en-US" sz="1600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~60 ns per 64-byte cache line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Scales linearly with cache line count</a:t>
            </a:r>
            <a:endParaRPr lang="en-US" sz="1600" b="1" dirty="0">
              <a:solidFill>
                <a:srgbClr val="E0B1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0517209" y="1721180"/>
            <a:ext cx="2603178" cy="547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CCI-400 Potential Performance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22060" y="2351545"/>
            <a:ext cx="3993475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Predicted speedup:</a:t>
            </a:r>
            <a:r>
              <a:rPr lang="en-US" sz="1600" b="1" dirty="0">
                <a:solidFill>
                  <a:srgbClr val="6BB5D4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6BB5D4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4–10×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improvement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B189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Average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6× faster across packet sizes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544067" y="3840065"/>
            <a:ext cx="4602004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Critical Missing Prerequisites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5"/>
          <p:cNvSpPr/>
          <p:nvPr/>
        </p:nvSpPr>
        <p:spPr>
          <a:xfrm>
            <a:off x="639604" y="6886580"/>
            <a:ext cx="13351193" cy="1024531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5" y="7049217"/>
            <a:ext cx="199787" cy="159901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159193" y="7072079"/>
            <a:ext cx="12671703" cy="83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Critical Conclusion: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CCI-400 requires complete custom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Vivado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project from scratch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This negates the value proposition of using pre-integrated commercial platforms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A6C6D887-CBE1-2655-4FE5-A323C86E14C7}"/>
              </a:ext>
            </a:extLst>
          </p:cNvPr>
          <p:cNvGrpSpPr/>
          <p:nvPr/>
        </p:nvGrpSpPr>
        <p:grpSpPr>
          <a:xfrm>
            <a:off x="702947" y="1566739"/>
            <a:ext cx="547870" cy="547870"/>
            <a:chOff x="702946" y="1584780"/>
            <a:chExt cx="641093" cy="641093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5BA9A4C-4DB8-741D-1566-D6A476DB7197}"/>
                </a:ext>
              </a:extLst>
            </p:cNvPr>
            <p:cNvSpPr/>
            <p:nvPr/>
          </p:nvSpPr>
          <p:spPr>
            <a:xfrm>
              <a:off x="702946" y="1584780"/>
              <a:ext cx="641093" cy="641093"/>
            </a:xfrm>
            <a:prstGeom prst="ellipse">
              <a:avLst/>
            </a:prstGeom>
            <a:solidFill>
              <a:srgbClr val="6FA3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7" name="Elemento grafico 26" descr="Segno di spunta con riempimento a tinta unita">
              <a:extLst>
                <a:ext uri="{FF2B5EF4-FFF2-40B4-BE49-F238E27FC236}">
                  <a16:creationId xmlns:a16="http://schemas.microsoft.com/office/drawing/2014/main" id="{46ABBE3B-7A1A-4D25-1537-EF4FB94F3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745" y="1726168"/>
              <a:ext cx="414933" cy="414933"/>
            </a:xfrm>
            <a:prstGeom prst="rect">
              <a:avLst/>
            </a:prstGeom>
          </p:spPr>
        </p:pic>
      </p:grpSp>
      <p:sp>
        <p:nvSpPr>
          <p:cNvPr id="31" name="Ovale 30">
            <a:extLst>
              <a:ext uri="{FF2B5EF4-FFF2-40B4-BE49-F238E27FC236}">
                <a16:creationId xmlns:a16="http://schemas.microsoft.com/office/drawing/2014/main" id="{E94D5D0F-61B3-9B74-9B05-AD3874C309E7}"/>
              </a:ext>
            </a:extLst>
          </p:cNvPr>
          <p:cNvSpPr/>
          <p:nvPr/>
        </p:nvSpPr>
        <p:spPr>
          <a:xfrm>
            <a:off x="5241608" y="1566739"/>
            <a:ext cx="547870" cy="547870"/>
          </a:xfrm>
          <a:prstGeom prst="ellipse">
            <a:avLst/>
          </a:prstGeom>
          <a:solidFill>
            <a:srgbClr val="6FA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4" name="Elemento grafico 33" descr="Calcolatrice con riempimento a tinta unita">
            <a:extLst>
              <a:ext uri="{FF2B5EF4-FFF2-40B4-BE49-F238E27FC236}">
                <a16:creationId xmlns:a16="http://schemas.microsoft.com/office/drawing/2014/main" id="{1D49D2A8-90EC-B730-3B15-9A1679A42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403" y="1641035"/>
            <a:ext cx="394458" cy="394458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A44D0074-F149-53CB-A617-E2D2D7AEF108}"/>
              </a:ext>
            </a:extLst>
          </p:cNvPr>
          <p:cNvSpPr/>
          <p:nvPr/>
        </p:nvSpPr>
        <p:spPr>
          <a:xfrm>
            <a:off x="9757077" y="1564329"/>
            <a:ext cx="547870" cy="547870"/>
          </a:xfrm>
          <a:prstGeom prst="ellipse">
            <a:avLst/>
          </a:prstGeom>
          <a:solidFill>
            <a:srgbClr val="6FA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8909" y="1687566"/>
            <a:ext cx="336417" cy="336417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8C235815-7CE6-FA93-9FD7-0F3F72A29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630902"/>
              </p:ext>
            </p:extLst>
          </p:nvPr>
        </p:nvGraphicFramePr>
        <p:xfrm>
          <a:off x="1785311" y="4577865"/>
          <a:ext cx="11059657" cy="20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4" name="Elemento grafico 13" descr="Avviso con riempimento a tinta unita">
            <a:extLst>
              <a:ext uri="{FF2B5EF4-FFF2-40B4-BE49-F238E27FC236}">
                <a16:creationId xmlns:a16="http://schemas.microsoft.com/office/drawing/2014/main" id="{DE8C29B1-D4AF-74C0-3913-DB4D69F78D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743" y="3680999"/>
            <a:ext cx="700088" cy="700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ED20E6A7-5D2F-9CAA-8409-60628F9B0228}"/>
              </a:ext>
            </a:extLst>
          </p:cNvPr>
          <p:cNvSpPr/>
          <p:nvPr/>
        </p:nvSpPr>
        <p:spPr>
          <a:xfrm>
            <a:off x="678061" y="466249"/>
            <a:ext cx="585108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Limitations and Future Work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A4F31A88-81A7-843B-094F-258462CAEC39}"/>
              </a:ext>
            </a:extLst>
          </p:cNvPr>
          <p:cNvSpPr/>
          <p:nvPr/>
        </p:nvSpPr>
        <p:spPr>
          <a:xfrm>
            <a:off x="838772" y="1566985"/>
            <a:ext cx="344235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Limitations and Assumptions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32AB379F-A3CA-4B3D-5549-25D867CA2E07}"/>
              </a:ext>
            </a:extLst>
          </p:cNvPr>
          <p:cNvSpPr/>
          <p:nvPr/>
        </p:nvSpPr>
        <p:spPr>
          <a:xfrm>
            <a:off x="1564959" y="2264284"/>
            <a:ext cx="5236010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Polling Overhead: Measured latencies include ~1 </a:t>
            </a:r>
            <a:r>
              <a:rPr lang="en-US" sz="160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μs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RPU polling variability (interrupt-based mechanisms would reduce this)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42ED9EAD-C835-44B5-5FFC-C4F6278AD47D}"/>
              </a:ext>
            </a:extLst>
          </p:cNvPr>
          <p:cNvSpPr/>
          <p:nvPr/>
        </p:nvSpPr>
        <p:spPr>
          <a:xfrm>
            <a:off x="1557338" y="3842113"/>
            <a:ext cx="5236010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Single RPU Core Utilization: Experimental measurements utilize one R5F processor core. Activating both RPU cores would double coherence-related snoop traffic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E6DDBD1-2BDE-F457-39C3-D2CFDF9493E6}"/>
              </a:ext>
            </a:extLst>
          </p:cNvPr>
          <p:cNvSpPr/>
          <p:nvPr/>
        </p:nvSpPr>
        <p:spPr>
          <a:xfrm>
            <a:off x="1557338" y="5718412"/>
            <a:ext cx="5236010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Synthetic Communication Pattern: Regular periodic packet transmission does not comprehensively represent all possible inter-processor communication patterns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08CC95F-2F0A-52EC-7604-BFD52002BDBF}"/>
              </a:ext>
            </a:extLst>
          </p:cNvPr>
          <p:cNvSpPr/>
          <p:nvPr/>
        </p:nvSpPr>
        <p:spPr>
          <a:xfrm>
            <a:off x="7935239" y="1566985"/>
            <a:ext cx="297588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Future Research Directions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E02931A-6CFE-38AB-F254-0BB4D92B18CA}"/>
              </a:ext>
            </a:extLst>
          </p:cNvPr>
          <p:cNvSpPr/>
          <p:nvPr/>
        </p:nvSpPr>
        <p:spPr>
          <a:xfrm>
            <a:off x="8861489" y="2264284"/>
            <a:ext cx="4822914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Custom </a:t>
            </a:r>
            <a:r>
              <a:rPr lang="en-US" sz="160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Vivado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Design: Develop hardware satisfying all CCI-400 prerequisites for experimental validation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20494818-DB9C-6EE6-6747-6DE8FB00E70F}"/>
              </a:ext>
            </a:extLst>
          </p:cNvPr>
          <p:cNvSpPr/>
          <p:nvPr/>
        </p:nvSpPr>
        <p:spPr>
          <a:xfrm>
            <a:off x="8861489" y="3630381"/>
            <a:ext cx="4822914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Interrupt Mechanisms: Replace polling with mailbox interrupts to reduce latency and improve power efficiency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E4D25754-C64A-631F-D080-68B20B357950}"/>
              </a:ext>
            </a:extLst>
          </p:cNvPr>
          <p:cNvSpPr/>
          <p:nvPr/>
        </p:nvSpPr>
        <p:spPr>
          <a:xfrm>
            <a:off x="8853770" y="5261212"/>
            <a:ext cx="4822914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Multi-Core Analysis: Test both RPU cores simultaneously to study snoop contention and arbitration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E52B55CC-35A2-58C1-631F-40DD4EB943C8}"/>
              </a:ext>
            </a:extLst>
          </p:cNvPr>
          <p:cNvSpPr/>
          <p:nvPr/>
        </p:nvSpPr>
        <p:spPr>
          <a:xfrm>
            <a:off x="8861489" y="6959460"/>
            <a:ext cx="4822914" cy="661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Representative Workloads: Evaluate performance with real applications (ADAS sensor fusion, industrial control)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Elemento grafico 28" descr="Tartaruga con riempimento a tinta unita">
            <a:extLst>
              <a:ext uri="{FF2B5EF4-FFF2-40B4-BE49-F238E27FC236}">
                <a16:creationId xmlns:a16="http://schemas.microsoft.com/office/drawing/2014/main" id="{D50326B0-39B8-25BA-AAD0-1FBFFE00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572" y="2137661"/>
            <a:ext cx="914400" cy="914400"/>
          </a:xfrm>
          <a:prstGeom prst="rect">
            <a:avLst/>
          </a:prstGeom>
        </p:spPr>
      </p:pic>
      <p:pic>
        <p:nvPicPr>
          <p:cNvPr id="31" name="Elemento grafico 30" descr="Processore con riempimento a tinta unita">
            <a:extLst>
              <a:ext uri="{FF2B5EF4-FFF2-40B4-BE49-F238E27FC236}">
                <a16:creationId xmlns:a16="http://schemas.microsoft.com/office/drawing/2014/main" id="{CAEFA746-2423-F32A-8A0B-22B3E62E2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572" y="3715490"/>
            <a:ext cx="914400" cy="914400"/>
          </a:xfrm>
          <a:prstGeom prst="rect">
            <a:avLst/>
          </a:prstGeom>
        </p:spPr>
      </p:pic>
      <p:pic>
        <p:nvPicPr>
          <p:cNvPr id="33" name="Elemento grafico 32" descr="Puzzle con riempimento a tinta unita">
            <a:extLst>
              <a:ext uri="{FF2B5EF4-FFF2-40B4-BE49-F238E27FC236}">
                <a16:creationId xmlns:a16="http://schemas.microsoft.com/office/drawing/2014/main" id="{949000DB-E388-2EFC-5DAC-E0E9432E6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572" y="5591789"/>
            <a:ext cx="914400" cy="914400"/>
          </a:xfrm>
          <a:prstGeom prst="rect">
            <a:avLst/>
          </a:prstGeom>
        </p:spPr>
      </p:pic>
      <p:pic>
        <p:nvPicPr>
          <p:cNvPr id="35" name="Elemento grafico 34" descr="Labirinto con riempimento a tinta unita">
            <a:extLst>
              <a:ext uri="{FF2B5EF4-FFF2-40B4-BE49-F238E27FC236}">
                <a16:creationId xmlns:a16="http://schemas.microsoft.com/office/drawing/2014/main" id="{6D23DD42-583E-D999-8403-0ED3605AD7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00845" y="2011038"/>
            <a:ext cx="914400" cy="914400"/>
          </a:xfrm>
          <a:prstGeom prst="rect">
            <a:avLst/>
          </a:prstGeom>
        </p:spPr>
      </p:pic>
      <p:pic>
        <p:nvPicPr>
          <p:cNvPr id="37" name="Elemento grafico 36" descr="Interrompi con riempimento a tinta unita">
            <a:extLst>
              <a:ext uri="{FF2B5EF4-FFF2-40B4-BE49-F238E27FC236}">
                <a16:creationId xmlns:a16="http://schemas.microsoft.com/office/drawing/2014/main" id="{7E6BFE3F-0CC4-6B2E-C67A-812337842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0845" y="3503758"/>
            <a:ext cx="914400" cy="914400"/>
          </a:xfrm>
          <a:prstGeom prst="rect">
            <a:avLst/>
          </a:prstGeom>
        </p:spPr>
      </p:pic>
      <p:pic>
        <p:nvPicPr>
          <p:cNvPr id="39" name="Elemento grafico 38" descr="Fabbrica con riempimento a tinta unita">
            <a:extLst>
              <a:ext uri="{FF2B5EF4-FFF2-40B4-BE49-F238E27FC236}">
                <a16:creationId xmlns:a16="http://schemas.microsoft.com/office/drawing/2014/main" id="{DB2ACD7E-9BC9-7FD3-C907-18F5C7AD0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00845" y="6832837"/>
            <a:ext cx="914400" cy="914400"/>
          </a:xfrm>
          <a:prstGeom prst="rect">
            <a:avLst/>
          </a:prstGeom>
        </p:spPr>
      </p:pic>
      <p:pic>
        <p:nvPicPr>
          <p:cNvPr id="40" name="Elemento grafico 39" descr="Processore con riempimento a tinta unita">
            <a:extLst>
              <a:ext uri="{FF2B5EF4-FFF2-40B4-BE49-F238E27FC236}">
                <a16:creationId xmlns:a16="http://schemas.microsoft.com/office/drawing/2014/main" id="{40A9BEDC-1E09-F4E6-D3E4-DE6A4442D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055" y="5489812"/>
            <a:ext cx="457200" cy="457200"/>
          </a:xfrm>
          <a:prstGeom prst="rect">
            <a:avLst/>
          </a:prstGeom>
        </p:spPr>
      </p:pic>
      <p:pic>
        <p:nvPicPr>
          <p:cNvPr id="41" name="Elemento grafico 40" descr="Processore con riempimento a tinta unita">
            <a:extLst>
              <a:ext uri="{FF2B5EF4-FFF2-40B4-BE49-F238E27FC236}">
                <a16:creationId xmlns:a16="http://schemas.microsoft.com/office/drawing/2014/main" id="{E0C2F26F-55C3-EB97-7DD1-38604C4F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5313" y="5197115"/>
            <a:ext cx="427711" cy="427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76896E8A-0AA0-53A8-94A4-0E2B7BD7849B}"/>
              </a:ext>
            </a:extLst>
          </p:cNvPr>
          <p:cNvSpPr/>
          <p:nvPr/>
        </p:nvSpPr>
        <p:spPr>
          <a:xfrm>
            <a:off x="573405" y="2545306"/>
            <a:ext cx="8448318" cy="40412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CBB57A8-9534-EFF4-471F-EECF6628AF08}"/>
              </a:ext>
            </a:extLst>
          </p:cNvPr>
          <p:cNvSpPr/>
          <p:nvPr/>
        </p:nvSpPr>
        <p:spPr>
          <a:xfrm>
            <a:off x="9444038" y="2528888"/>
            <a:ext cx="4814887" cy="4041232"/>
          </a:xfrm>
          <a:prstGeom prst="rect">
            <a:avLst/>
          </a:prstGeom>
          <a:solidFill>
            <a:srgbClr val="6F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800814"/>
            <a:ext cx="130428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System Overview: Zynq UltraScale+ MPSoC Architecture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46456"/>
            <a:ext cx="536078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Heterogeneous Processing Elements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63416"/>
            <a:ext cx="3178135" cy="340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01AF066-751B-81F5-ACEA-429FF2C8CF90}"/>
              </a:ext>
            </a:extLst>
          </p:cNvPr>
          <p:cNvGrpSpPr/>
          <p:nvPr/>
        </p:nvGrpSpPr>
        <p:grpSpPr>
          <a:xfrm>
            <a:off x="4279101" y="3325523"/>
            <a:ext cx="4621173" cy="2073712"/>
            <a:chOff x="793790" y="5285541"/>
            <a:chExt cx="4621173" cy="2073712"/>
          </a:xfrm>
        </p:grpSpPr>
        <p:sp>
          <p:nvSpPr>
            <p:cNvPr id="10" name="Text 8"/>
            <p:cNvSpPr/>
            <p:nvPr/>
          </p:nvSpPr>
          <p:spPr>
            <a:xfrm>
              <a:off x="793790" y="5285541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550" b="1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Real-time Processing Unit (RPU):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3790" y="5722143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Dual-core ARM Cortex-R5F @ 533 MHz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93790" y="6049565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32 KB L1 I-cache + 32 KB L1 D-cache per core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793790" y="6376987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No L2 cache subsystem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93790" y="6704409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128 KB Tightly Coupled Memory (TCM)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93790" y="7031831"/>
              <a:ext cx="4621173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solidFill>
                    <a:srgbClr val="EBEDF0"/>
                  </a:solidFill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Deterministic real-time execution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 14"/>
          <p:cNvSpPr/>
          <p:nvPr/>
        </p:nvSpPr>
        <p:spPr>
          <a:xfrm>
            <a:off x="9778961" y="2646456"/>
            <a:ext cx="427803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Cache Coherent Interconnect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411F928-E8DD-5905-462A-79A315F11943}"/>
              </a:ext>
            </a:extLst>
          </p:cNvPr>
          <p:cNvGrpSpPr/>
          <p:nvPr/>
        </p:nvGrpSpPr>
        <p:grpSpPr>
          <a:xfrm>
            <a:off x="9778961" y="3282153"/>
            <a:ext cx="4057649" cy="2757072"/>
            <a:chOff x="7564874" y="3172063"/>
            <a:chExt cx="6279356" cy="2757072"/>
          </a:xfrm>
        </p:grpSpPr>
        <p:sp>
          <p:nvSpPr>
            <p:cNvPr id="17" name="Text 15"/>
            <p:cNvSpPr/>
            <p:nvPr/>
          </p:nvSpPr>
          <p:spPr>
            <a:xfrm>
              <a:off x="7564874" y="3172063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550" b="1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ARM CoreLink CCI-400: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564874" y="3608665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Up to 5 ACE-compliant slave interfaces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7564874" y="3936087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2 ACE-Lite master interfaces to DDR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7564874" y="4263509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Snoop Control Unit (SCU) for coherence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7564874" y="4590931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AMBA ACE protocol implementation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7564874" y="4918353"/>
              <a:ext cx="6279356" cy="2580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Base address: 0xFD6E0000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564874" y="5354955"/>
              <a:ext cx="6279356" cy="5741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550" b="1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Platform:</a:t>
              </a: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 Kria KR260 Robotics Starter</a:t>
              </a:r>
              <a:b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</a:br>
              <a:r>
                <a:rPr lang="en-US" sz="1550" dirty="0">
                  <a:latin typeface="Arial" panose="020B0604020202020204" pitchFamily="34" charset="0"/>
                  <a:ea typeface="Geist" pitchFamily="34" charset="-122"/>
                  <a:cs typeface="Arial" panose="020B0604020202020204" pitchFamily="34" charset="0"/>
                </a:rPr>
                <a:t>Kit (XCZU5EV variant)</a:t>
              </a:r>
              <a:endParaRPr lang="en-US" sz="1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8749DCD-6208-97B5-2537-B5572E015D21}"/>
              </a:ext>
            </a:extLst>
          </p:cNvPr>
          <p:cNvSpPr txBox="1"/>
          <p:nvPr/>
        </p:nvSpPr>
        <p:spPr>
          <a:xfrm>
            <a:off x="793790" y="3191403"/>
            <a:ext cx="3178135" cy="326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5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Processing Unit: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Quad-core ARM Cortex-A53 @ 1.33 GHz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KB L1 I-cache + 32 KB L1 D-cache per 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5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MB L2 cache (16-way set-associative)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5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Linux </a:t>
            </a:r>
            <a:r>
              <a:rPr lang="it-IT" sz="15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</a:t>
            </a: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5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64-byte cache line </a:t>
            </a:r>
            <a:r>
              <a:rPr lang="it-IT" sz="15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granularity</a:t>
            </a:r>
            <a:endParaRPr lang="it-IT" sz="15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CA6D8F-D11B-213E-2A35-4143D120F77E}"/>
              </a:ext>
            </a:extLst>
          </p:cNvPr>
          <p:cNvSpPr/>
          <p:nvPr/>
        </p:nvSpPr>
        <p:spPr>
          <a:xfrm>
            <a:off x="1289329" y="3943350"/>
            <a:ext cx="12855296" cy="123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6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Thank you for your attention!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3C1C45-509A-F9F3-F13D-7832FF850283}"/>
              </a:ext>
            </a:extLst>
          </p:cNvPr>
          <p:cNvSpPr txBox="1"/>
          <p:nvPr/>
        </p:nvSpPr>
        <p:spPr>
          <a:xfrm>
            <a:off x="5229225" y="6743700"/>
            <a:ext cx="6800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Luigi Caucci 		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M63001679</a:t>
            </a:r>
          </a:p>
          <a:p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Simone Cecere 		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M63001681</a:t>
            </a:r>
          </a:p>
          <a:p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Napoli Federico II</a:t>
            </a:r>
          </a:p>
        </p:txBody>
      </p:sp>
    </p:spTree>
    <p:extLst>
      <p:ext uri="{BB962C8B-B14F-4D97-AF65-F5344CB8AC3E}">
        <p14:creationId xmlns:p14="http://schemas.microsoft.com/office/powerpoint/2010/main" val="201276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295"/>
            <a:ext cx="8468558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Motivation and Problem Statement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34553"/>
            <a:ext cx="6269236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The Cache Coherence Challenge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48226"/>
            <a:ext cx="13042821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Heterogeneous processing elements accessing shared memory require robust cache synchronization to ensure correctness and performance.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550" b="1" dirty="0">
                <a:solidFill>
                  <a:srgbClr val="CDD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Problem: APU writes remain in L2 cache (write-back), while RPU reads stale data from DDR.</a:t>
            </a:r>
          </a:p>
        </p:txBody>
      </p:sp>
      <p:sp>
        <p:nvSpPr>
          <p:cNvPr id="5" name="Shape 3"/>
          <p:cNvSpPr/>
          <p:nvPr/>
        </p:nvSpPr>
        <p:spPr>
          <a:xfrm>
            <a:off x="793790" y="4277916"/>
            <a:ext cx="4215289" cy="2998479"/>
          </a:xfrm>
          <a:prstGeom prst="roundRect">
            <a:avLst>
              <a:gd name="adj" fmla="val 318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5008" y="4774835"/>
            <a:ext cx="3683675" cy="369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Software-managed coherence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15008" y="5210258"/>
            <a:ext cx="3772853" cy="88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Explicit cache flush/invalidate (CP15)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014538" y="6103345"/>
            <a:ext cx="2773323" cy="88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Significant overhead, complex programming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07437" y="4277916"/>
            <a:ext cx="4215408" cy="2998479"/>
          </a:xfrm>
          <a:prstGeom prst="roundRect">
            <a:avLst>
              <a:gd name="adj" fmla="val 318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28655" y="4720494"/>
            <a:ext cx="3772972" cy="739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Non-cacheable memory regions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28655" y="5154099"/>
            <a:ext cx="3772972" cy="88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Designate shared memory as non-cacheable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43663" y="6141103"/>
            <a:ext cx="2757964" cy="59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10–100× slower access latency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21203" y="4277916"/>
            <a:ext cx="4215289" cy="2998479"/>
          </a:xfrm>
          <a:prstGeom prst="roundRect">
            <a:avLst>
              <a:gd name="adj" fmla="val 318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85521" y="4775563"/>
            <a:ext cx="3729871" cy="369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Hardware-managed coherence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42422" y="5225877"/>
            <a:ext cx="3044904" cy="36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CCI-400 AMBA ACE protocol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1541382" y="5833659"/>
            <a:ext cx="1980128" cy="1183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Optimal performance</a:t>
            </a:r>
            <a:b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</a:br>
            <a:b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</a:b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Complex multi-layer system configuration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Elemento grafico 19" descr="Avviso con riempimento a tinta unita">
            <a:extLst>
              <a:ext uri="{FF2B5EF4-FFF2-40B4-BE49-F238E27FC236}">
                <a16:creationId xmlns:a16="http://schemas.microsoft.com/office/drawing/2014/main" id="{F0F8E634-5BD9-06B7-CD5F-0A7C6C4AC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29" y="5987173"/>
            <a:ext cx="671691" cy="769990"/>
          </a:xfrm>
          <a:prstGeom prst="rect">
            <a:avLst/>
          </a:prstGeom>
        </p:spPr>
      </p:pic>
      <p:pic>
        <p:nvPicPr>
          <p:cNvPr id="22" name="Elemento grafico 21" descr="Avviso con riempimento a tinta unita">
            <a:extLst>
              <a:ext uri="{FF2B5EF4-FFF2-40B4-BE49-F238E27FC236}">
                <a16:creationId xmlns:a16="http://schemas.microsoft.com/office/drawing/2014/main" id="{9090DDE0-B97F-C0A9-E7EE-AC2E8A338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9705" y="6008733"/>
            <a:ext cx="671691" cy="769990"/>
          </a:xfrm>
          <a:prstGeom prst="rect">
            <a:avLst/>
          </a:prstGeom>
        </p:spPr>
      </p:pic>
      <p:pic>
        <p:nvPicPr>
          <p:cNvPr id="23" name="Elemento grafico 22" descr="Avviso con riempimento a tinta unita">
            <a:extLst>
              <a:ext uri="{FF2B5EF4-FFF2-40B4-BE49-F238E27FC236}">
                <a16:creationId xmlns:a16="http://schemas.microsoft.com/office/drawing/2014/main" id="{D9F934AF-DA36-5978-3697-D4CDCE7D7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374" y="6411301"/>
            <a:ext cx="432717" cy="496043"/>
          </a:xfrm>
          <a:prstGeom prst="rect">
            <a:avLst/>
          </a:prstGeom>
        </p:spPr>
      </p:pic>
      <p:pic>
        <p:nvPicPr>
          <p:cNvPr id="25" name="Elemento grafico 24" descr="Segna Pollice su con riempimento a tinta unita">
            <a:extLst>
              <a:ext uri="{FF2B5EF4-FFF2-40B4-BE49-F238E27FC236}">
                <a16:creationId xmlns:a16="http://schemas.microsoft.com/office/drawing/2014/main" id="{E9CA08D3-DDD3-35B3-B41B-4686EE0A3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1318" y="5674105"/>
            <a:ext cx="571033" cy="654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">
            <a:extLst>
              <a:ext uri="{FF2B5EF4-FFF2-40B4-BE49-F238E27FC236}">
                <a16:creationId xmlns:a16="http://schemas.microsoft.com/office/drawing/2014/main" id="{CDAC9BEA-9F75-B9C7-0009-6AA4A2104D51}"/>
              </a:ext>
            </a:extLst>
          </p:cNvPr>
          <p:cNvSpPr/>
          <p:nvPr/>
        </p:nvSpPr>
        <p:spPr>
          <a:xfrm>
            <a:off x="9351546" y="5195864"/>
            <a:ext cx="4926568" cy="2601949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6" descr="preencoded.png">
            <a:extLst>
              <a:ext uri="{FF2B5EF4-FFF2-40B4-BE49-F238E27FC236}">
                <a16:creationId xmlns:a16="http://schemas.microsoft.com/office/drawing/2014/main" id="{E0CDD7CB-487A-CB0E-678F-54DDEF4C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213" y="5369714"/>
            <a:ext cx="619565" cy="49587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l="1732" r="1828"/>
          <a:stretch>
            <a:fillRect/>
          </a:stretch>
        </p:blipFill>
        <p:spPr>
          <a:xfrm>
            <a:off x="155234" y="1596445"/>
            <a:ext cx="8849260" cy="5299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664" y="210264"/>
            <a:ext cx="10710624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Zynq UltraScale+ Architecture with CCI-400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80408" y="1184566"/>
            <a:ext cx="495044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CCI-400 Interconnect Architecture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85714" y="1794956"/>
            <a:ext cx="5118012" cy="55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The ARM CoreLink CCI-400 Cache Coherent Interconnect implements the AMBA ACE (AXI Coherency Extensions) protocol with three supplementary channels: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80106" y="2788445"/>
            <a:ext cx="4940884" cy="565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AC (Address Channel Snoop):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Interconnect sends snoop requests to masters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80106" y="3423328"/>
            <a:ext cx="4940884" cy="736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 (Response Channel Snoop):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Masters reply with cache line state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70540" y="4014298"/>
            <a:ext cx="4950449" cy="894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CD (Data Channel Snoop):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Direct cache-to-cache transfer (bypass DDR)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48598" y="5522941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Key Components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548598" y="6133102"/>
            <a:ext cx="49265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Centralized Snoop Control Unit (SCU)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548598" y="6460524"/>
            <a:ext cx="49265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Hardware performance monitoring counters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548598" y="6787946"/>
            <a:ext cx="49265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Multiple coherence domain configurations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48598" y="7115368"/>
            <a:ext cx="49265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Shareability attribute enforcement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82191" y="651331"/>
            <a:ext cx="6933009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Cache Incoherence Scenario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82191" y="1300043"/>
            <a:ext cx="7556421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Timeline Demonstration of Complete Cache Incoherence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6956" y="2825910"/>
            <a:ext cx="5192674" cy="2994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 time </a:t>
            </a: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t₁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the APU writes a </a:t>
            </a:r>
            <a:r>
              <a:rPr lang="en-US" sz="1550" b="1" dirty="0">
                <a:solidFill>
                  <a:srgbClr val="6296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NEW value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in L2 cache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Due to write-back policy it’s not propagated </a:t>
            </a:r>
            <a:r>
              <a:rPr lang="en-US" sz="155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immediatly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to DDR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 time </a:t>
            </a: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t₂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the RPU reads directly from DDR and observes the stale </a:t>
            </a:r>
            <a:r>
              <a:rPr lang="en-US" sz="1550" b="1" dirty="0">
                <a:solidFill>
                  <a:srgbClr val="FAC496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OLD value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Absence of hardware cache coherence mechanisms.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52526" y="5820898"/>
            <a:ext cx="5075634" cy="1299686"/>
          </a:xfrm>
          <a:prstGeom prst="roundRect">
            <a:avLst>
              <a:gd name="adj" fmla="val 6414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6" y="5971337"/>
            <a:ext cx="166586" cy="1983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2650" y="5954431"/>
            <a:ext cx="4509337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Critical Finding:</a:t>
            </a:r>
            <a:r>
              <a:rPr lang="en-US" sz="1550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This scenario fundamentally compromises both functional correctness and real-time determinism guarantees in heterogeneous embedded systems.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1530F935-74A7-8217-B827-4213D575617D}"/>
              </a:ext>
            </a:extLst>
          </p:cNvPr>
          <p:cNvGrpSpPr/>
          <p:nvPr/>
        </p:nvGrpSpPr>
        <p:grpSpPr>
          <a:xfrm>
            <a:off x="6573046" y="2336394"/>
            <a:ext cx="7556422" cy="5122743"/>
            <a:chOff x="4755952" y="883438"/>
            <a:chExt cx="9583340" cy="6241779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98DCB19C-9709-09BB-5B9C-524164D20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36383" y="1185857"/>
              <a:ext cx="23813" cy="5379245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97DC9B1A-0D11-C13A-D7AC-8AC6158865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4319" y="1185857"/>
              <a:ext cx="23813" cy="5386390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54AF0B2-72DE-3CB2-58E0-C7CB26F92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259" y="1293011"/>
              <a:ext cx="1" cy="5293526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8527ED13-4791-5C77-4B47-86DDD578DD7C}"/>
                </a:ext>
              </a:extLst>
            </p:cNvPr>
            <p:cNvSpPr/>
            <p:nvPr/>
          </p:nvSpPr>
          <p:spPr>
            <a:xfrm>
              <a:off x="6109692" y="5329241"/>
              <a:ext cx="8101012" cy="776283"/>
            </a:xfrm>
            <a:prstGeom prst="rect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86273E0D-9263-3958-91DB-D3020EC4B17D}"/>
                </a:ext>
              </a:extLst>
            </p:cNvPr>
            <p:cNvSpPr/>
            <p:nvPr/>
          </p:nvSpPr>
          <p:spPr>
            <a:xfrm>
              <a:off x="6102548" y="883438"/>
              <a:ext cx="8101012" cy="84773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7C80C54-82D7-F81D-E876-5783524EABA0}"/>
                </a:ext>
              </a:extLst>
            </p:cNvPr>
            <p:cNvSpPr/>
            <p:nvPr/>
          </p:nvSpPr>
          <p:spPr>
            <a:xfrm>
              <a:off x="6109690" y="3924292"/>
              <a:ext cx="8101012" cy="9429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7FC4F0-AF6B-A70F-E943-DB9733EE05E1}"/>
                </a:ext>
              </a:extLst>
            </p:cNvPr>
            <p:cNvSpPr/>
            <p:nvPr/>
          </p:nvSpPr>
          <p:spPr>
            <a:xfrm>
              <a:off x="6109692" y="2271705"/>
              <a:ext cx="8101012" cy="9429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2475CD00-D697-9779-1E7F-6929267748C5}"/>
                </a:ext>
              </a:extLst>
            </p:cNvPr>
            <p:cNvSpPr/>
            <p:nvPr/>
          </p:nvSpPr>
          <p:spPr>
            <a:xfrm>
              <a:off x="9443439" y="883438"/>
              <a:ext cx="1385888" cy="84773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APU </a:t>
              </a:r>
              <a:r>
                <a:rPr lang="it-IT" sz="1400" dirty="0" err="1"/>
                <a:t>writes</a:t>
              </a:r>
              <a:r>
                <a:rPr lang="it-IT" sz="1400" dirty="0"/>
                <a:t> NEW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B07FAF0-4EF6-DB00-F01E-4F129AFDF943}"/>
                </a:ext>
              </a:extLst>
            </p:cNvPr>
            <p:cNvSpPr/>
            <p:nvPr/>
          </p:nvSpPr>
          <p:spPr>
            <a:xfrm>
              <a:off x="9281516" y="2271705"/>
              <a:ext cx="1757363" cy="942975"/>
            </a:xfrm>
            <a:prstGeom prst="rect">
              <a:avLst/>
            </a:prstGeom>
            <a:solidFill>
              <a:srgbClr val="6F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>
                  <a:solidFill>
                    <a:srgbClr val="92D050"/>
                  </a:solidFill>
                </a:rPr>
                <a:t>NEW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8DCE36B-DB7B-D2C1-6C5D-F42ABAD7BEA5}"/>
                </a:ext>
              </a:extLst>
            </p:cNvPr>
            <p:cNvSpPr/>
            <p:nvPr/>
          </p:nvSpPr>
          <p:spPr>
            <a:xfrm>
              <a:off x="6733578" y="2271704"/>
              <a:ext cx="1757363" cy="942975"/>
            </a:xfrm>
            <a:prstGeom prst="rect">
              <a:avLst/>
            </a:prstGeom>
            <a:solidFill>
              <a:srgbClr val="6F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/>
                <a:t>OLD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37D3C9F1-EE02-3491-39CE-9F1A712B6963}"/>
                </a:ext>
              </a:extLst>
            </p:cNvPr>
            <p:cNvSpPr/>
            <p:nvPr/>
          </p:nvSpPr>
          <p:spPr>
            <a:xfrm>
              <a:off x="11829454" y="2271705"/>
              <a:ext cx="1757363" cy="942975"/>
            </a:xfrm>
            <a:prstGeom prst="rect">
              <a:avLst/>
            </a:prstGeom>
            <a:solidFill>
              <a:srgbClr val="6FA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/>
                <a:t>NEW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A56E7DA-9DCA-CE34-8809-51766C416AD0}"/>
                </a:ext>
              </a:extLst>
            </p:cNvPr>
            <p:cNvSpPr/>
            <p:nvPr/>
          </p:nvSpPr>
          <p:spPr>
            <a:xfrm>
              <a:off x="6733577" y="3924292"/>
              <a:ext cx="1757363" cy="9429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>
                  <a:solidFill>
                    <a:schemeClr val="tx1"/>
                  </a:solidFill>
                </a:rPr>
                <a:t>OLD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571A8976-481F-9D9E-CDF8-FE8DFF964290}"/>
                </a:ext>
              </a:extLst>
            </p:cNvPr>
            <p:cNvSpPr/>
            <p:nvPr/>
          </p:nvSpPr>
          <p:spPr>
            <a:xfrm>
              <a:off x="9281515" y="3924292"/>
              <a:ext cx="1757363" cy="9429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>
                  <a:solidFill>
                    <a:schemeClr val="tx1"/>
                  </a:solidFill>
                </a:rPr>
                <a:t>OLD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1758D436-E675-C91D-77B3-C0E93E306777}"/>
                </a:ext>
              </a:extLst>
            </p:cNvPr>
            <p:cNvSpPr/>
            <p:nvPr/>
          </p:nvSpPr>
          <p:spPr>
            <a:xfrm>
              <a:off x="11829453" y="3924291"/>
              <a:ext cx="1757363" cy="9429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>
                  <a:solidFill>
                    <a:srgbClr val="FF0000"/>
                  </a:solidFill>
                </a:rPr>
                <a:t>OLD</a:t>
              </a: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84975365-50A7-2FC4-A03E-E84F214BE13D}"/>
                </a:ext>
              </a:extLst>
            </p:cNvPr>
            <p:cNvCxnSpPr>
              <a:cxnSpLocks/>
            </p:cNvCxnSpPr>
            <p:nvPr/>
          </p:nvCxnSpPr>
          <p:spPr>
            <a:xfrm>
              <a:off x="5966817" y="6557958"/>
              <a:ext cx="837247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AF0ED4A6-E83A-563F-20EA-7CE4F22930DF}"/>
                </a:ext>
              </a:extLst>
            </p:cNvPr>
            <p:cNvSpPr/>
            <p:nvPr/>
          </p:nvSpPr>
          <p:spPr>
            <a:xfrm>
              <a:off x="12072340" y="5329241"/>
              <a:ext cx="1271586" cy="77628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STALE DATA</a:t>
              </a:r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51D20D71-96EA-A0DC-E9CD-D126A6696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5074" y="4867266"/>
              <a:ext cx="0" cy="4333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08A2CC6C-B6BC-EF31-F49C-33232A6A11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858" y="1731168"/>
              <a:ext cx="0" cy="60007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5F52B55-8061-B57C-52F5-7F1B899C1A6E}"/>
                </a:ext>
              </a:extLst>
            </p:cNvPr>
            <p:cNvSpPr txBox="1"/>
            <p:nvPr/>
          </p:nvSpPr>
          <p:spPr>
            <a:xfrm>
              <a:off x="7411721" y="6712708"/>
              <a:ext cx="551847" cy="41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chemeClr val="bg1"/>
                  </a:solidFill>
                </a:rPr>
                <a:t>t</a:t>
              </a:r>
              <a:r>
                <a:rPr lang="it-IT" sz="1100" dirty="0">
                  <a:solidFill>
                    <a:schemeClr val="bg1"/>
                  </a:solidFill>
                </a:rPr>
                <a:t>0</a:t>
              </a:r>
              <a:endParaRPr lang="it-IT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123DCAB-7595-EA9B-E46F-2EEBCE79C121}"/>
                </a:ext>
              </a:extLst>
            </p:cNvPr>
            <p:cNvSpPr txBox="1"/>
            <p:nvPr/>
          </p:nvSpPr>
          <p:spPr>
            <a:xfrm>
              <a:off x="9959661" y="6712708"/>
              <a:ext cx="500572" cy="41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chemeClr val="bg1"/>
                  </a:solidFill>
                </a:rPr>
                <a:t>t</a:t>
              </a:r>
              <a:r>
                <a:rPr kumimoji="0" lang="it-IT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endParaRPr lang="it-IT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6E1B66B5-D807-A4FB-8A38-ADB9C91AABF9}"/>
                </a:ext>
              </a:extLst>
            </p:cNvPr>
            <p:cNvSpPr txBox="1"/>
            <p:nvPr/>
          </p:nvSpPr>
          <p:spPr>
            <a:xfrm>
              <a:off x="12507600" y="6712708"/>
              <a:ext cx="500572" cy="41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chemeClr val="bg1"/>
                  </a:solidFill>
                </a:rPr>
                <a:t>t</a:t>
              </a:r>
              <a:r>
                <a:rPr lang="it-IT" sz="1100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lang="it-IT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C83A23F-9D68-0694-9B65-3C5A9134A531}"/>
                </a:ext>
              </a:extLst>
            </p:cNvPr>
            <p:cNvSpPr txBox="1"/>
            <p:nvPr/>
          </p:nvSpPr>
          <p:spPr>
            <a:xfrm>
              <a:off x="4774737" y="2512358"/>
              <a:ext cx="1088761" cy="45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APU L2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FDB244B-A3CA-E1CD-43D3-DD34D9B7DC9B}"/>
                </a:ext>
              </a:extLst>
            </p:cNvPr>
            <p:cNvSpPr txBox="1"/>
            <p:nvPr/>
          </p:nvSpPr>
          <p:spPr>
            <a:xfrm>
              <a:off x="4902204" y="4143661"/>
              <a:ext cx="745717" cy="78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DDR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359327FE-F02E-D70A-3C41-221599BC707C}"/>
                </a:ext>
              </a:extLst>
            </p:cNvPr>
            <p:cNvSpPr txBox="1"/>
            <p:nvPr/>
          </p:nvSpPr>
          <p:spPr>
            <a:xfrm>
              <a:off x="4774737" y="1076470"/>
              <a:ext cx="1088761" cy="45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92D050"/>
                  </a:solidFill>
                </a:rPr>
                <a:t>APU L2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F12F9485-DFE6-A72D-DB9E-9C3A88936A52}"/>
                </a:ext>
              </a:extLst>
            </p:cNvPr>
            <p:cNvSpPr txBox="1"/>
            <p:nvPr/>
          </p:nvSpPr>
          <p:spPr>
            <a:xfrm>
              <a:off x="4755952" y="5486547"/>
              <a:ext cx="1088761" cy="45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rgbClr val="FF9F9F"/>
                  </a:solidFill>
                </a:rPr>
                <a:t>APU L2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1734" y="763071"/>
            <a:ext cx="11830288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Methodology</a:t>
            </a: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Overview: Research Approach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78" y="1882616"/>
            <a:ext cx="6490097" cy="22860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4091940"/>
            <a:ext cx="6490097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33425" y="4247674"/>
            <a:ext cx="501467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33425" y="4655582"/>
            <a:ext cx="6490097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78" y="4091940"/>
            <a:ext cx="6490097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06878" y="4247674"/>
            <a:ext cx="46454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06878" y="4655582"/>
            <a:ext cx="6490097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6062901"/>
            <a:ext cx="6490097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3425" y="6236970"/>
            <a:ext cx="427482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33425" y="6644878"/>
            <a:ext cx="6490097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916781" y="7062072"/>
            <a:ext cx="6490097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78" y="6081236"/>
            <a:ext cx="6490097" cy="2286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406878" y="6236970"/>
            <a:ext cx="451187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7406878" y="6644878"/>
            <a:ext cx="6490097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Diagramma 35">
            <a:extLst>
              <a:ext uri="{FF2B5EF4-FFF2-40B4-BE49-F238E27FC236}">
                <a16:creationId xmlns:a16="http://schemas.microsoft.com/office/drawing/2014/main" id="{8BB3F2BC-6111-874E-F260-90C65549F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38256"/>
              </p:ext>
            </p:extLst>
          </p:nvPr>
        </p:nvGraphicFramePr>
        <p:xfrm>
          <a:off x="940534" y="2023028"/>
          <a:ext cx="12749332" cy="442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Elemento grafico 37" descr="Ricerca cartelle con riempimento a tinta unita">
            <a:extLst>
              <a:ext uri="{FF2B5EF4-FFF2-40B4-BE49-F238E27FC236}">
                <a16:creationId xmlns:a16="http://schemas.microsoft.com/office/drawing/2014/main" id="{677B744C-21CF-0BEA-C06B-7927F9521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7462" y="4163794"/>
            <a:ext cx="803792" cy="803792"/>
          </a:xfrm>
          <a:prstGeom prst="rect">
            <a:avLst/>
          </a:prstGeom>
        </p:spPr>
      </p:pic>
      <p:pic>
        <p:nvPicPr>
          <p:cNvPr id="40" name="Elemento grafico 39" descr="Martello con riempimento a tinta unita">
            <a:extLst>
              <a:ext uri="{FF2B5EF4-FFF2-40B4-BE49-F238E27FC236}">
                <a16:creationId xmlns:a16="http://schemas.microsoft.com/office/drawing/2014/main" id="{9765798F-97E9-285F-D058-5DDCBA3D1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6549" y="4266009"/>
            <a:ext cx="742490" cy="742490"/>
          </a:xfrm>
          <a:prstGeom prst="rect">
            <a:avLst/>
          </a:prstGeom>
        </p:spPr>
      </p:pic>
      <p:pic>
        <p:nvPicPr>
          <p:cNvPr id="42" name="Elemento grafico 41" descr="Pinguino con riempimento a tinta unita">
            <a:extLst>
              <a:ext uri="{FF2B5EF4-FFF2-40B4-BE49-F238E27FC236}">
                <a16:creationId xmlns:a16="http://schemas.microsoft.com/office/drawing/2014/main" id="{F0E67E83-3A8A-FC3E-511B-AAC5178F25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80953" y="4311969"/>
            <a:ext cx="793710" cy="793710"/>
          </a:xfrm>
          <a:prstGeom prst="rect">
            <a:avLst/>
          </a:prstGeom>
        </p:spPr>
      </p:pic>
      <p:pic>
        <p:nvPicPr>
          <p:cNvPr id="44" name="Elemento grafico 43" descr="Appunti parzialmente spuntanti con riempimento a tinta unita">
            <a:extLst>
              <a:ext uri="{FF2B5EF4-FFF2-40B4-BE49-F238E27FC236}">
                <a16:creationId xmlns:a16="http://schemas.microsoft.com/office/drawing/2014/main" id="{1313C821-7373-2690-B9F4-BEDCEF25F7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1697" y="4311969"/>
            <a:ext cx="747750" cy="747750"/>
          </a:xfrm>
          <a:prstGeom prst="rect">
            <a:avLst/>
          </a:prstGeom>
        </p:spPr>
      </p:pic>
      <p:pic>
        <p:nvPicPr>
          <p:cNvPr id="46" name="Elemento grafico 45" descr="Posta in arrivo con riempimento a tinta unita">
            <a:extLst>
              <a:ext uri="{FF2B5EF4-FFF2-40B4-BE49-F238E27FC236}">
                <a16:creationId xmlns:a16="http://schemas.microsoft.com/office/drawing/2014/main" id="{8E41A236-84D6-5868-9DAA-053A5AACDB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6177" y="4103370"/>
            <a:ext cx="824152" cy="824152"/>
          </a:xfrm>
          <a:prstGeom prst="rect">
            <a:avLst/>
          </a:prstGeom>
        </p:spPr>
      </p:pic>
      <p:pic>
        <p:nvPicPr>
          <p:cNvPr id="48" name="Elemento grafico 47" descr="Grafico a barre con riempimento a tinta unita">
            <a:extLst>
              <a:ext uri="{FF2B5EF4-FFF2-40B4-BE49-F238E27FC236}">
                <a16:creationId xmlns:a16="http://schemas.microsoft.com/office/drawing/2014/main" id="{E9FEE5FC-6630-49B3-D78F-9EBA4D7A3F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35696" y="408836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ADBF85-78D0-92FE-210E-C2D7822D7F28}"/>
              </a:ext>
            </a:extLst>
          </p:cNvPr>
          <p:cNvSpPr/>
          <p:nvPr/>
        </p:nvSpPr>
        <p:spPr>
          <a:xfrm>
            <a:off x="342900" y="1856307"/>
            <a:ext cx="6823829" cy="5700713"/>
          </a:xfrm>
          <a:prstGeom prst="roundRect">
            <a:avLst>
              <a:gd name="adj" fmla="val 8146"/>
            </a:avLst>
          </a:prstGeom>
          <a:solidFill>
            <a:srgbClr val="6FA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7BC4D09-72C8-CDE0-B8A4-00E2C71873FE}"/>
              </a:ext>
            </a:extLst>
          </p:cNvPr>
          <p:cNvSpPr/>
          <p:nvPr/>
        </p:nvSpPr>
        <p:spPr>
          <a:xfrm>
            <a:off x="7524035" y="1856307"/>
            <a:ext cx="6823829" cy="5700713"/>
          </a:xfrm>
          <a:prstGeom prst="roundRect">
            <a:avLst>
              <a:gd name="adj" fmla="val 814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793790" y="813851"/>
            <a:ext cx="11263312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Documentation Analysis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8838" y="2389767"/>
            <a:ext cx="452639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Identified Documentation Gaps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5136" y="3083007"/>
            <a:ext cx="6279356" cy="4316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No integration guide for Linux/</a:t>
            </a:r>
            <a:r>
              <a:rPr lang="en-US" sz="155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Remoteproc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with CCI-400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Unclear relationships: PMUFW configuration ↔ FSBL initialization ↔ Device tree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No procedures to verify hardware coherence is actually active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CCI-400 PMU behavior undocumented for Zynq </a:t>
            </a:r>
            <a:r>
              <a:rPr lang="en-US" sz="1550" dirty="0" err="1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UltraScale</a:t>
            </a: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+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Kria BSP coherence constraints not explicitly stated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050650" y="2389767"/>
            <a:ext cx="30194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Research Objectives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0397" y="3054431"/>
            <a:ext cx="6279356" cy="447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Systematically characterize CCI-400 behavior and configuration requirements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Develop rigorous experimental methodology for cache coherence verification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Quantify software cache management overhead (nanosecond-resolution)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en-US" sz="15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Enablement &amp; Analysis:</a:t>
            </a:r>
          </a:p>
          <a:p>
            <a:pPr algn="l">
              <a:lnSpc>
                <a:spcPct val="150000"/>
              </a:lnSpc>
              <a:buSzPct val="100000"/>
            </a:pPr>
            <a:endParaRPr lang="en-US" sz="1550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Identify and document prerequisites for CCI-400 activation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Provide theoretical performance analysis with functional hardware coherence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Elemento grafico 5" descr="Tiro a segno con riempimento a tinta unita">
            <a:extLst>
              <a:ext uri="{FF2B5EF4-FFF2-40B4-BE49-F238E27FC236}">
                <a16:creationId xmlns:a16="http://schemas.microsoft.com/office/drawing/2014/main" id="{59AFD5F2-E81E-DB2B-704F-35B168843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70148" y="1994594"/>
            <a:ext cx="1002685" cy="1002685"/>
          </a:xfrm>
          <a:prstGeom prst="rect">
            <a:avLst/>
          </a:prstGeom>
        </p:spPr>
      </p:pic>
      <p:pic>
        <p:nvPicPr>
          <p:cNvPr id="14" name="Elemento grafico 13" descr="Documento con riempimento a tinta unita">
            <a:extLst>
              <a:ext uri="{FF2B5EF4-FFF2-40B4-BE49-F238E27FC236}">
                <a16:creationId xmlns:a16="http://schemas.microsoft.com/office/drawing/2014/main" id="{2440B191-0215-88FD-8206-BFCE4FA58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1529" y="201546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1F7A23A-14FD-069C-F156-E2D432C5A9E6}"/>
              </a:ext>
            </a:extLst>
          </p:cNvPr>
          <p:cNvSpPr/>
          <p:nvPr/>
        </p:nvSpPr>
        <p:spPr>
          <a:xfrm>
            <a:off x="1061472" y="1114424"/>
            <a:ext cx="3183612" cy="6752631"/>
          </a:xfrm>
          <a:prstGeom prst="roundRect">
            <a:avLst>
              <a:gd name="adj" fmla="val 7691"/>
            </a:avLst>
          </a:prstGeom>
          <a:solidFill>
            <a:srgbClr val="CDD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Shape 15">
            <a:extLst>
              <a:ext uri="{FF2B5EF4-FFF2-40B4-BE49-F238E27FC236}">
                <a16:creationId xmlns:a16="http://schemas.microsoft.com/office/drawing/2014/main" id="{873BD631-FB2A-250E-7492-E417779D1BE4}"/>
              </a:ext>
            </a:extLst>
          </p:cNvPr>
          <p:cNvSpPr/>
          <p:nvPr/>
        </p:nvSpPr>
        <p:spPr>
          <a:xfrm>
            <a:off x="7534359" y="5141876"/>
            <a:ext cx="6318829" cy="2043616"/>
          </a:xfrm>
          <a:prstGeom prst="roundRect">
            <a:avLst>
              <a:gd name="adj" fmla="val 8005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Image 6" descr="preencoded.png">
            <a:extLst>
              <a:ext uri="{FF2B5EF4-FFF2-40B4-BE49-F238E27FC236}">
                <a16:creationId xmlns:a16="http://schemas.microsoft.com/office/drawing/2014/main" id="{90B3F296-FBC2-9153-18AE-1E991C28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235" y="5315725"/>
            <a:ext cx="486617" cy="38946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27328" y="362545"/>
            <a:ext cx="9449753" cy="428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550" b="1" dirty="0" err="1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Remoteproc</a:t>
            </a:r>
            <a:r>
              <a:rPr lang="en-US" sz="2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Framework and Shared Memory Configuration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21749" y="1283972"/>
            <a:ext cx="2513052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Device Tree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15200" y="1689262"/>
            <a:ext cx="7071360" cy="2469476"/>
          </a:xfrm>
          <a:prstGeom prst="roundRect">
            <a:avLst>
              <a:gd name="adj" fmla="val 319"/>
            </a:avLst>
          </a:prstGeom>
          <a:solidFill>
            <a:srgbClr val="1D232D"/>
          </a:solidFill>
          <a:ln w="38100">
            <a:solidFill>
              <a:srgbClr val="C00000"/>
            </a:solidFill>
            <a:prstDash val="sysDash"/>
          </a:ln>
        </p:spPr>
        <p:txBody>
          <a:bodyPr/>
          <a:lstStyle/>
          <a:p>
            <a:endParaRPr lang="it-IT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47003" y="1788083"/>
            <a:ext cx="7071360" cy="2390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reserved-memory {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#address-cells = &lt;2&gt;;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#size-cells = &lt;2&gt;;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ranges;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// Shared memory for APU-RPU experiments (8 MB)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rpu_shmem@3e000000 {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   compatible = "shared-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dma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-pool";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   reg = &lt;0x0 0x3e000000 0x0 0x800000&gt;;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   no-map;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  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dma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-coherent;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};</a:t>
            </a:r>
          </a:p>
          <a:p>
            <a:pPr>
              <a:lnSpc>
                <a:spcPts val="1300"/>
              </a:lnSpc>
            </a:pP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};</a:t>
            </a:r>
          </a:p>
        </p:txBody>
      </p:sp>
      <p:sp>
        <p:nvSpPr>
          <p:cNvPr id="4" name="Text 5"/>
          <p:cNvSpPr/>
          <p:nvPr/>
        </p:nvSpPr>
        <p:spPr>
          <a:xfrm>
            <a:off x="1061472" y="1333661"/>
            <a:ext cx="3183612" cy="257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Base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Diagramma 24">
            <a:extLst>
              <a:ext uri="{FF2B5EF4-FFF2-40B4-BE49-F238E27FC236}">
                <a16:creationId xmlns:a16="http://schemas.microsoft.com/office/drawing/2014/main" id="{F6014D16-B056-10E0-7F35-E168E349D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182676"/>
              </p:ext>
            </p:extLst>
          </p:nvPr>
        </p:nvGraphicFramePr>
        <p:xfrm>
          <a:off x="112037" y="1899489"/>
          <a:ext cx="5082482" cy="564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4715D66D-5A8C-1C06-612A-4620F5CCFD9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557588" y="2924000"/>
            <a:ext cx="3757612" cy="2583569"/>
          </a:xfrm>
          <a:prstGeom prst="bentConnector3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11"/>
          <p:cNvSpPr/>
          <p:nvPr/>
        </p:nvSpPr>
        <p:spPr>
          <a:xfrm>
            <a:off x="7813073" y="5433438"/>
            <a:ext cx="3816952" cy="271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Shared Memory Organization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2"/>
          <p:cNvSpPr/>
          <p:nvPr/>
        </p:nvSpPr>
        <p:spPr>
          <a:xfrm>
            <a:off x="7892770" y="6043523"/>
            <a:ext cx="5932051" cy="17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Base Address: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0x3E000000 (8 MB total)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13"/>
          <p:cNvSpPr/>
          <p:nvPr/>
        </p:nvSpPr>
        <p:spPr>
          <a:xfrm>
            <a:off x="7892770" y="6333440"/>
            <a:ext cx="5932051" cy="17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Protocol Control Area: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0x3E000000–0x3E3FFFFF (4 MB)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14"/>
          <p:cNvSpPr/>
          <p:nvPr/>
        </p:nvSpPr>
        <p:spPr>
          <a:xfrm>
            <a:off x="7892770" y="6593712"/>
            <a:ext cx="5932051" cy="17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Results Storage Area: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0x3E400000–0x3E7FFFFF (4 MB)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401" y="370999"/>
            <a:ext cx="8333423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Kernel Module Design: Definitive Testing Approach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8401" y="862132"/>
            <a:ext cx="768060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Critical Requirements for Proper Cache Coherence Testing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16659" y="1633656"/>
            <a:ext cx="396204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Producer (APU) - Kernel Module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5400" y="2269331"/>
            <a:ext cx="6654798" cy="5149814"/>
          </a:xfrm>
          <a:prstGeom prst="roundRect">
            <a:avLst>
              <a:gd name="adj" fmla="val 1147"/>
            </a:avLst>
          </a:prstGeom>
          <a:solidFill>
            <a:srgbClr val="1D232D"/>
          </a:solidFill>
          <a:ln/>
        </p:spPr>
        <p:txBody>
          <a:bodyPr/>
          <a:lstStyle/>
          <a:p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8732" y="2269331"/>
            <a:ext cx="6662499" cy="5149814"/>
          </a:xfrm>
          <a:prstGeom prst="roundRect">
            <a:avLst>
              <a:gd name="adj" fmla="val 410"/>
            </a:avLst>
          </a:prstGeom>
          <a:solidFill>
            <a:srgbClr val="1D232D"/>
          </a:solidFill>
          <a:ln/>
        </p:spPr>
        <p:txBody>
          <a:bodyPr/>
          <a:lstStyle/>
          <a:p>
            <a:endParaRPr lang="it-IT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3273" y="2370177"/>
            <a:ext cx="6391620" cy="5551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// Kernel thread running on Cortex-A53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static int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writer_thread_fn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(void *data) {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while (!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kthread_should_stop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()) {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// Test Case 1: Write with explicit cache flush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test_buffer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[0] = PATTERN_A;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__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asm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__ __volatile__("dc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cvac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, %0" ::   	"r"(&amp;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test_buffer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[0]));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__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asm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__ __volatile__("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dsb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sy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" ::: "memory");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msleep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(50);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// Test Case 2: Write without cache flush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test_buffer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[0] = PATTERN_B;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    __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asm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__ __volatile__("" ::: "memory");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msleep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(50);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</a:t>
            </a:r>
            <a:b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return 0;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451E2CB2-7CF9-0FCE-00B8-43FAF5ADA70A}"/>
              </a:ext>
            </a:extLst>
          </p:cNvPr>
          <p:cNvSpPr/>
          <p:nvPr/>
        </p:nvSpPr>
        <p:spPr>
          <a:xfrm>
            <a:off x="7559170" y="2269331"/>
            <a:ext cx="6662499" cy="5149814"/>
          </a:xfrm>
          <a:prstGeom prst="roundRect">
            <a:avLst>
              <a:gd name="adj" fmla="val 410"/>
            </a:avLst>
          </a:prstGeom>
          <a:solidFill>
            <a:srgbClr val="1D232D"/>
          </a:solidFill>
          <a:ln/>
        </p:spPr>
        <p:txBody>
          <a:bodyPr/>
          <a:lstStyle/>
          <a:p>
            <a:endParaRPr lang="it-IT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CCA31B65-B38A-A884-1DE9-C048019392F3}"/>
              </a:ext>
            </a:extLst>
          </p:cNvPr>
          <p:cNvSpPr/>
          <p:nvPr/>
        </p:nvSpPr>
        <p:spPr>
          <a:xfrm>
            <a:off x="7693711" y="2370177"/>
            <a:ext cx="6391620" cy="4939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// Polling loop on Cortex-R5F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while (1) {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// Invalidate cache before reading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Xil_DCacheInvalidateRange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((INTPTR)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shared_mem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, 64);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uint32_t value = 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shared_mem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[0];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if (value == PATTERN_A) {</a:t>
            </a:r>
          </a:p>
          <a:p>
            <a:endParaRPr lang="en-US" sz="1600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coherent_reads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++;</a:t>
            </a:r>
          </a:p>
          <a:p>
            <a:endParaRPr lang="en-US" sz="1600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} else if (value == PATTERN_B) {</a:t>
            </a:r>
          </a:p>
          <a:p>
            <a:endParaRPr lang="en-US" sz="1600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	</a:t>
            </a:r>
            <a:r>
              <a:rPr lang="en-US" sz="1600" dirty="0" err="1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incoherent_reads</a:t>
            </a:r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++;</a:t>
            </a:r>
          </a:p>
          <a:p>
            <a:endParaRPr lang="en-US" sz="1600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    }</a:t>
            </a:r>
          </a:p>
          <a:p>
            <a:r>
              <a:rPr lang="en-US" sz="1600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CACC54A-DF3A-BA79-9888-B6890C747BA6}"/>
              </a:ext>
            </a:extLst>
          </p:cNvPr>
          <p:cNvSpPr/>
          <p:nvPr/>
        </p:nvSpPr>
        <p:spPr>
          <a:xfrm>
            <a:off x="7559170" y="1633656"/>
            <a:ext cx="396204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Consumer (RPU) - Bare-metal Firmware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5DDCB6C-6CEA-9395-712C-9E052F98AB37}"/>
              </a:ext>
            </a:extLst>
          </p:cNvPr>
          <p:cNvSpPr/>
          <p:nvPr/>
        </p:nvSpPr>
        <p:spPr>
          <a:xfrm>
            <a:off x="1343025" y="3314703"/>
            <a:ext cx="5591868" cy="16002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D247C6-2D08-A8B0-C4EE-FD2308A17BCB}"/>
              </a:ext>
            </a:extLst>
          </p:cNvPr>
          <p:cNvSpPr/>
          <p:nvPr/>
        </p:nvSpPr>
        <p:spPr>
          <a:xfrm>
            <a:off x="4705113" y="2878684"/>
            <a:ext cx="2610088" cy="4775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visible to RPU (flushed to DDR)</a:t>
            </a:r>
            <a:endParaRPr lang="it-IT" sz="1400" b="1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041374C-2183-1C94-4A65-B171E6C5EFAE}"/>
              </a:ext>
            </a:extLst>
          </p:cNvPr>
          <p:cNvSpPr/>
          <p:nvPr/>
        </p:nvSpPr>
        <p:spPr>
          <a:xfrm>
            <a:off x="1343025" y="5048253"/>
            <a:ext cx="5598536" cy="1038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145D794-F71C-00E6-614C-5F2724D8D639}"/>
              </a:ext>
            </a:extLst>
          </p:cNvPr>
          <p:cNvSpPr/>
          <p:nvPr/>
        </p:nvSpPr>
        <p:spPr>
          <a:xfrm>
            <a:off x="4324805" y="5979572"/>
            <a:ext cx="2610088" cy="4346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EBEDF0"/>
                </a:solidFill>
                <a:latin typeface="Consolas" panose="020B0609020204030204" pitchFamily="49" charset="0"/>
                <a:ea typeface="Consolas" pitchFamily="34" charset="-122"/>
                <a:cs typeface="Arial" panose="020B0604020202020204" pitchFamily="34" charset="0"/>
              </a:rPr>
              <a:t>retained in APU L1 cache (invisible to RPU)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271A53C-830A-5BF3-4741-A31A66AF120F}"/>
              </a:ext>
            </a:extLst>
          </p:cNvPr>
          <p:cNvSpPr/>
          <p:nvPr/>
        </p:nvSpPr>
        <p:spPr>
          <a:xfrm>
            <a:off x="8522039" y="4514852"/>
            <a:ext cx="2207874" cy="4000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CF380E6-BF0F-C664-E071-EF73A3E1D7B3}"/>
              </a:ext>
            </a:extLst>
          </p:cNvPr>
          <p:cNvSpPr/>
          <p:nvPr/>
        </p:nvSpPr>
        <p:spPr>
          <a:xfrm>
            <a:off x="8522039" y="5481643"/>
            <a:ext cx="2207874" cy="4095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7CFFDE0-202A-28D7-11B1-11BC38F309B4}"/>
              </a:ext>
            </a:extLst>
          </p:cNvPr>
          <p:cNvSpPr/>
          <p:nvPr/>
        </p:nvSpPr>
        <p:spPr>
          <a:xfrm>
            <a:off x="10758489" y="5470847"/>
            <a:ext cx="2610088" cy="4346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Should NOT see this - indicates cache problem</a:t>
            </a:r>
            <a:endParaRPr lang="en-US" sz="1400" b="1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CD421B-5453-7369-2FA7-BE1749559AC2}"/>
              </a:ext>
            </a:extLst>
          </p:cNvPr>
          <p:cNvSpPr/>
          <p:nvPr/>
        </p:nvSpPr>
        <p:spPr>
          <a:xfrm>
            <a:off x="10758489" y="4508821"/>
            <a:ext cx="2610088" cy="4346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Cache flush worked - coherency maintained</a:t>
            </a:r>
            <a:endParaRPr lang="en-US" sz="1400" b="1" dirty="0">
              <a:solidFill>
                <a:srgbClr val="EBEDF0"/>
              </a:solidFill>
              <a:latin typeface="Consolas" panose="020B0609020204030204" pitchFamily="49" charset="0"/>
              <a:ea typeface="Consola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2166</Words>
  <Application>Microsoft Office PowerPoint</Application>
  <PresentationFormat>Personalizzato</PresentationFormat>
  <Paragraphs>453</Paragraphs>
  <Slides>20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Calibri</vt:lpstr>
      <vt:lpstr>Arial</vt:lpstr>
      <vt:lpstr>Cambria Math</vt:lpstr>
      <vt:lpstr>Consolas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Luigi Caucci</dc:creator>
  <cp:lastModifiedBy>SIMONE CECERE</cp:lastModifiedBy>
  <cp:revision>22</cp:revision>
  <dcterms:created xsi:type="dcterms:W3CDTF">2025-11-19T18:41:31Z</dcterms:created>
  <dcterms:modified xsi:type="dcterms:W3CDTF">2025-11-27T02:50:56Z</dcterms:modified>
</cp:coreProperties>
</file>